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37"/>
  </p:notesMasterIdLst>
  <p:handoutMasterIdLst>
    <p:handoutMasterId r:id="rId38"/>
  </p:handoutMasterIdLst>
  <p:sldIdLst>
    <p:sldId id="311" r:id="rId3"/>
    <p:sldId id="408" r:id="rId4"/>
    <p:sldId id="409" r:id="rId5"/>
    <p:sldId id="392" r:id="rId6"/>
    <p:sldId id="377" r:id="rId7"/>
    <p:sldId id="391" r:id="rId8"/>
    <p:sldId id="394" r:id="rId9"/>
    <p:sldId id="393" r:id="rId10"/>
    <p:sldId id="416" r:id="rId11"/>
    <p:sldId id="365" r:id="rId12"/>
    <p:sldId id="395" r:id="rId13"/>
    <p:sldId id="367" r:id="rId14"/>
    <p:sldId id="368" r:id="rId15"/>
    <p:sldId id="369" r:id="rId16"/>
    <p:sldId id="387" r:id="rId17"/>
    <p:sldId id="396" r:id="rId18"/>
    <p:sldId id="378" r:id="rId19"/>
    <p:sldId id="401" r:id="rId20"/>
    <p:sldId id="404" r:id="rId21"/>
    <p:sldId id="406" r:id="rId22"/>
    <p:sldId id="405" r:id="rId23"/>
    <p:sldId id="402" r:id="rId24"/>
    <p:sldId id="384" r:id="rId25"/>
    <p:sldId id="374" r:id="rId26"/>
    <p:sldId id="407" r:id="rId27"/>
    <p:sldId id="256" r:id="rId28"/>
    <p:sldId id="398" r:id="rId29"/>
    <p:sldId id="400" r:id="rId30"/>
    <p:sldId id="382" r:id="rId31"/>
    <p:sldId id="411" r:id="rId32"/>
    <p:sldId id="412" r:id="rId33"/>
    <p:sldId id="413" r:id="rId34"/>
    <p:sldId id="414" r:id="rId35"/>
    <p:sldId id="383" r:id="rId3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portierter Autor" initials="I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708"/>
    <a:srgbClr val="F2E723"/>
    <a:srgbClr val="EFC603"/>
    <a:srgbClr val="878787"/>
    <a:srgbClr val="5C9AB0"/>
    <a:srgbClr val="54BCA5"/>
    <a:srgbClr val="2394CE"/>
    <a:srgbClr val="0A8036"/>
    <a:srgbClr val="E62820"/>
    <a:srgbClr val="714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 autoAdjust="0"/>
    <p:restoredTop sz="86438"/>
  </p:normalViewPr>
  <p:slideViewPr>
    <p:cSldViewPr>
      <p:cViewPr varScale="1">
        <p:scale>
          <a:sx n="109" d="100"/>
          <a:sy n="109" d="100"/>
        </p:scale>
        <p:origin x="3797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12EB4-2287-494B-96BB-FE0C71984258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B568765-0D17-9B45-9A99-A088529AC52C}">
      <dgm:prSet phldrT="[Text]" custT="1"/>
      <dgm:spPr>
        <a:solidFill>
          <a:srgbClr val="569B8A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de-DE" sz="1600" b="1" dirty="0">
              <a:latin typeface="Arial" panose="020B0604020202020204" pitchFamily="34" charset="0"/>
              <a:cs typeface="Arial" panose="020B0604020202020204" pitchFamily="34" charset="0"/>
            </a:rPr>
            <a:t>LOSGRUPPE A</a:t>
          </a:r>
        </a:p>
      </dgm:t>
    </dgm:pt>
    <dgm:pt modelId="{DE06DC52-4595-8644-901C-79157EA776AB}" type="parTrans" cxnId="{759064C4-8205-4847-B2AF-01C479422D9A}">
      <dgm:prSet/>
      <dgm:spPr/>
      <dgm:t>
        <a:bodyPr/>
        <a:lstStyle/>
        <a:p>
          <a:endParaRPr lang="de-DE"/>
        </a:p>
      </dgm:t>
    </dgm:pt>
    <dgm:pt modelId="{597868F8-5462-544E-BE17-49F9302FD50D}" type="sibTrans" cxnId="{759064C4-8205-4847-B2AF-01C479422D9A}">
      <dgm:prSet/>
      <dgm:spPr/>
      <dgm:t>
        <a:bodyPr/>
        <a:lstStyle/>
        <a:p>
          <a:endParaRPr lang="de-DE"/>
        </a:p>
      </dgm:t>
    </dgm:pt>
    <dgm:pt modelId="{D52C8F5F-BF96-2441-BFDF-35D8F3E4BF15}">
      <dgm:prSet phldrT="[Text]" custT="1"/>
      <dgm:spPr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 pitchFamily="2" charset="2"/>
            <a:buNone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32 Plätze (20%)</a:t>
          </a:r>
        </a:p>
      </dgm:t>
    </dgm:pt>
    <dgm:pt modelId="{6C4D5101-EA0A-784D-BD16-C7177D890344}" type="parTrans" cxnId="{8E0A781C-989C-CC4B-AC8C-2C537DE08C40}">
      <dgm:prSet/>
      <dgm:spPr/>
      <dgm:t>
        <a:bodyPr/>
        <a:lstStyle/>
        <a:p>
          <a:endParaRPr lang="de-DE"/>
        </a:p>
      </dgm:t>
    </dgm:pt>
    <dgm:pt modelId="{E5FBC490-69F3-F247-8AA0-0EB99DE7C05D}" type="sibTrans" cxnId="{8E0A781C-989C-CC4B-AC8C-2C537DE08C40}">
      <dgm:prSet/>
      <dgm:spPr/>
      <dgm:t>
        <a:bodyPr/>
        <a:lstStyle/>
        <a:p>
          <a:endParaRPr lang="de-DE"/>
        </a:p>
      </dgm:t>
    </dgm:pt>
    <dgm:pt modelId="{C785B593-0B69-0746-BBE1-1F1A01F13464}">
      <dgm:prSet phldrT="[Text]"/>
      <dgm:spPr>
        <a:solidFill>
          <a:srgbClr val="569B8A"/>
        </a:solidFill>
      </dgm:spPr>
      <dgm:t>
        <a:bodyPr/>
        <a:lstStyle/>
        <a:p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LOSGRUPPE B</a:t>
          </a:r>
        </a:p>
      </dgm:t>
    </dgm:pt>
    <dgm:pt modelId="{807235E8-AE17-104F-A864-8653B4B28C53}" type="parTrans" cxnId="{2ABF3BDE-69E9-8646-8D0A-5F1AF11D1626}">
      <dgm:prSet/>
      <dgm:spPr/>
      <dgm:t>
        <a:bodyPr/>
        <a:lstStyle/>
        <a:p>
          <a:endParaRPr lang="de-DE"/>
        </a:p>
      </dgm:t>
    </dgm:pt>
    <dgm:pt modelId="{6C0683C3-69A3-7A4C-9FED-FA8C704EC208}" type="sibTrans" cxnId="{2ABF3BDE-69E9-8646-8D0A-5F1AF11D1626}">
      <dgm:prSet/>
      <dgm:spPr/>
      <dgm:t>
        <a:bodyPr/>
        <a:lstStyle/>
        <a:p>
          <a:endParaRPr lang="de-DE"/>
        </a:p>
      </dgm:t>
    </dgm:pt>
    <dgm:pt modelId="{86086FB8-3661-6D49-9CCD-538FA104CD36}">
      <dgm:prSet phldrT="[Text]" custT="1"/>
      <dgm:spPr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48 Plätze (30%)</a:t>
          </a:r>
        </a:p>
      </dgm:t>
    </dgm:pt>
    <dgm:pt modelId="{8227AFC7-5DA0-F94F-910B-654B9E8A16DB}" type="parTrans" cxnId="{9B99A0F2-1ECA-564C-AD6F-F9E77DEA2DF5}">
      <dgm:prSet/>
      <dgm:spPr/>
      <dgm:t>
        <a:bodyPr/>
        <a:lstStyle/>
        <a:p>
          <a:endParaRPr lang="de-DE"/>
        </a:p>
      </dgm:t>
    </dgm:pt>
    <dgm:pt modelId="{FB4A490C-AB5E-284C-AC7F-A40EAF715159}" type="sibTrans" cxnId="{9B99A0F2-1ECA-564C-AD6F-F9E77DEA2DF5}">
      <dgm:prSet/>
      <dgm:spPr/>
      <dgm:t>
        <a:bodyPr/>
        <a:lstStyle/>
        <a:p>
          <a:endParaRPr lang="de-DE"/>
        </a:p>
      </dgm:t>
    </dgm:pt>
    <dgm:pt modelId="{B86A0E65-89E9-7F45-A718-439A2539B1B4}">
      <dgm:prSet phldrT="[Text]"/>
      <dgm:spPr>
        <a:solidFill>
          <a:srgbClr val="569B8A"/>
        </a:solidFill>
      </dgm:spPr>
      <dgm:t>
        <a:bodyPr/>
        <a:lstStyle/>
        <a:p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LOSGRUPPE C</a:t>
          </a:r>
        </a:p>
      </dgm:t>
    </dgm:pt>
    <dgm:pt modelId="{5CA5A46A-1C91-6D46-BD3B-6606378F1FB8}" type="parTrans" cxnId="{7E1D7F8C-B5A3-1041-BECE-9C9A9DCF692E}">
      <dgm:prSet/>
      <dgm:spPr/>
      <dgm:t>
        <a:bodyPr/>
        <a:lstStyle/>
        <a:p>
          <a:endParaRPr lang="de-DE"/>
        </a:p>
      </dgm:t>
    </dgm:pt>
    <dgm:pt modelId="{151B056A-02BC-2B4B-9820-7EAE39F6F6C4}" type="sibTrans" cxnId="{7E1D7F8C-B5A3-1041-BECE-9C9A9DCF692E}">
      <dgm:prSet/>
      <dgm:spPr/>
      <dgm:t>
        <a:bodyPr/>
        <a:lstStyle/>
        <a:p>
          <a:endParaRPr lang="de-DE"/>
        </a:p>
      </dgm:t>
    </dgm:pt>
    <dgm:pt modelId="{E9122705-6AA3-E74D-9816-435272081886}">
      <dgm:prSet phldrT="[Text]" custT="1"/>
      <dgm:spPr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48 Plätze (30%)</a:t>
          </a:r>
        </a:p>
      </dgm:t>
    </dgm:pt>
    <dgm:pt modelId="{0B7F6109-9A64-7242-9039-42740DEB244A}" type="parTrans" cxnId="{5D73BAC8-8871-F54B-AB2A-215930B97758}">
      <dgm:prSet/>
      <dgm:spPr/>
      <dgm:t>
        <a:bodyPr/>
        <a:lstStyle/>
        <a:p>
          <a:endParaRPr lang="de-DE"/>
        </a:p>
      </dgm:t>
    </dgm:pt>
    <dgm:pt modelId="{9E1F25DE-0BC0-D84E-9041-8997FCD87DFC}" type="sibTrans" cxnId="{5D73BAC8-8871-F54B-AB2A-215930B97758}">
      <dgm:prSet/>
      <dgm:spPr/>
      <dgm:t>
        <a:bodyPr/>
        <a:lstStyle/>
        <a:p>
          <a:endParaRPr lang="de-DE"/>
        </a:p>
      </dgm:t>
    </dgm:pt>
    <dgm:pt modelId="{991EBB0B-E65C-F34A-AFB7-D4F0FB79BF76}">
      <dgm:prSet phldrT="[Text]"/>
      <dgm:spPr>
        <a:solidFill>
          <a:srgbClr val="569B8A"/>
        </a:solidFill>
      </dgm:spPr>
      <dgm:t>
        <a:bodyPr/>
        <a:lstStyle/>
        <a:p>
          <a:r>
            <a:rPr lang="de-DE" b="1" dirty="0">
              <a:latin typeface="Arial" panose="020B0604020202020204" pitchFamily="34" charset="0"/>
              <a:cs typeface="Arial" panose="020B0604020202020204" pitchFamily="34" charset="0"/>
            </a:rPr>
            <a:t>LOSGRUPPE D</a:t>
          </a:r>
        </a:p>
      </dgm:t>
    </dgm:pt>
    <dgm:pt modelId="{822C1CE5-0624-E246-B1B9-D7008903734F}" type="parTrans" cxnId="{C0E32394-D08E-914D-9785-BCA19A94A57E}">
      <dgm:prSet/>
      <dgm:spPr/>
      <dgm:t>
        <a:bodyPr/>
        <a:lstStyle/>
        <a:p>
          <a:endParaRPr lang="de-DE"/>
        </a:p>
      </dgm:t>
    </dgm:pt>
    <dgm:pt modelId="{95685627-1F19-5244-BB0D-B60CA03C604E}" type="sibTrans" cxnId="{C0E32394-D08E-914D-9785-BCA19A94A57E}">
      <dgm:prSet/>
      <dgm:spPr/>
      <dgm:t>
        <a:bodyPr/>
        <a:lstStyle/>
        <a:p>
          <a:endParaRPr lang="de-DE"/>
        </a:p>
      </dgm:t>
    </dgm:pt>
    <dgm:pt modelId="{0826645B-C49C-FC40-B989-115E8DCDF35F}">
      <dgm:prSet phldrT="[Text]" custT="1"/>
      <dgm:spPr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32 Plätze (20%)</a:t>
          </a:r>
        </a:p>
      </dgm:t>
    </dgm:pt>
    <dgm:pt modelId="{4927FDEF-C2E7-4541-8D72-3EA3B30A56FE}" type="parTrans" cxnId="{0BBD1070-44F0-984A-AF7A-447C69EFDA02}">
      <dgm:prSet/>
      <dgm:spPr/>
      <dgm:t>
        <a:bodyPr/>
        <a:lstStyle/>
        <a:p>
          <a:endParaRPr lang="de-DE"/>
        </a:p>
      </dgm:t>
    </dgm:pt>
    <dgm:pt modelId="{268C8954-246F-D54A-83EE-0DE57A8BBEE6}" type="sibTrans" cxnId="{0BBD1070-44F0-984A-AF7A-447C69EFDA02}">
      <dgm:prSet/>
      <dgm:spPr/>
      <dgm:t>
        <a:bodyPr/>
        <a:lstStyle/>
        <a:p>
          <a:endParaRPr lang="de-DE"/>
        </a:p>
      </dgm:t>
    </dgm:pt>
    <dgm:pt modelId="{AF4A5CAD-3184-B142-BD5A-AB144F6C61A2}">
      <dgm:prSet phldrT="[Text]" custT="1"/>
      <dgm:spPr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</a:t>
          </a:r>
          <a:b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1,0 - 2,3</a:t>
          </a:r>
        </a:p>
      </dgm:t>
    </dgm:pt>
    <dgm:pt modelId="{478D86D4-F428-E141-9AE2-F77AF7E3D65B}" type="parTrans" cxnId="{72D83372-8790-CC40-80ED-C495C66EEE3C}">
      <dgm:prSet/>
      <dgm:spPr/>
      <dgm:t>
        <a:bodyPr/>
        <a:lstStyle/>
        <a:p>
          <a:endParaRPr lang="de-DE"/>
        </a:p>
      </dgm:t>
    </dgm:pt>
    <dgm:pt modelId="{09EE7109-7A92-EF4B-BC64-8EE24E62A85D}" type="sibTrans" cxnId="{72D83372-8790-CC40-80ED-C495C66EEE3C}">
      <dgm:prSet/>
      <dgm:spPr/>
      <dgm:t>
        <a:bodyPr/>
        <a:lstStyle/>
        <a:p>
          <a:endParaRPr lang="de-DE"/>
        </a:p>
      </dgm:t>
    </dgm:pt>
    <dgm:pt modelId="{437937C7-B8C4-5948-AA6F-0F3C27615964}">
      <dgm:prSet phldrT="[Text]" custT="1"/>
      <dgm:spPr>
        <a:solidFill>
          <a:srgbClr val="DA8708"/>
        </a:solidFill>
        <a:ln>
          <a:noFill/>
        </a:ln>
      </dgm:spPr>
      <dgm:t>
        <a:bodyPr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2,6</a:t>
          </a:r>
        </a:p>
      </dgm:t>
    </dgm:pt>
    <dgm:pt modelId="{9CBFB30B-AF15-474B-B369-34427EC2A94B}" type="parTrans" cxnId="{DF2E5A8D-FAE1-4F49-A41E-D21034058A0B}">
      <dgm:prSet/>
      <dgm:spPr/>
      <dgm:t>
        <a:bodyPr/>
        <a:lstStyle/>
        <a:p>
          <a:endParaRPr lang="de-DE"/>
        </a:p>
      </dgm:t>
    </dgm:pt>
    <dgm:pt modelId="{38CB3A6B-0702-174D-8318-725D5BA3EB52}" type="sibTrans" cxnId="{DF2E5A8D-FAE1-4F49-A41E-D21034058A0B}">
      <dgm:prSet/>
      <dgm:spPr/>
      <dgm:t>
        <a:bodyPr/>
        <a:lstStyle/>
        <a:p>
          <a:endParaRPr lang="de-DE"/>
        </a:p>
      </dgm:t>
    </dgm:pt>
    <dgm:pt modelId="{2DB362FF-E06D-D14E-99FB-AA853374289E}">
      <dgm:prSet phldrT="[Text]" custT="1"/>
      <dgm:spPr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</a:t>
          </a:r>
          <a:b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3,0 - 3,3</a:t>
          </a:r>
        </a:p>
      </dgm:t>
    </dgm:pt>
    <dgm:pt modelId="{872304FC-6CAE-8F49-962C-707769BE5634}" type="parTrans" cxnId="{4CDCA8CE-9B23-F048-A5A1-65F63041700C}">
      <dgm:prSet/>
      <dgm:spPr/>
      <dgm:t>
        <a:bodyPr/>
        <a:lstStyle/>
        <a:p>
          <a:endParaRPr lang="de-DE"/>
        </a:p>
      </dgm:t>
    </dgm:pt>
    <dgm:pt modelId="{ABF4DF6A-49AF-7B41-A3FE-955605E34434}" type="sibTrans" cxnId="{4CDCA8CE-9B23-F048-A5A1-65F63041700C}">
      <dgm:prSet/>
      <dgm:spPr/>
      <dgm:t>
        <a:bodyPr/>
        <a:lstStyle/>
        <a:p>
          <a:endParaRPr lang="de-DE"/>
        </a:p>
      </dgm:t>
    </dgm:pt>
    <dgm:pt modelId="{3D99C845-7715-BF45-A009-284186A14194}">
      <dgm:prSet phldrT="[Text]" custT="1"/>
      <dgm:spPr>
        <a:solidFill>
          <a:srgbClr val="DA8708"/>
        </a:solidFill>
        <a:ln>
          <a:noFill/>
        </a:ln>
      </dgm:spPr>
      <dgm:t>
        <a:bodyPr anchor="b"/>
        <a:lstStyle/>
        <a:p>
          <a:pPr>
            <a:buFont typeface="Wingdings" pitchFamily="2" charset="2"/>
            <a:buChar char="§"/>
          </a:pP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</a:t>
          </a:r>
          <a:b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3,6 - ...</a:t>
          </a:r>
        </a:p>
      </dgm:t>
    </dgm:pt>
    <dgm:pt modelId="{754F77B1-A2B1-F240-AD13-F91C6CDCD6E7}" type="parTrans" cxnId="{C4C0388E-9146-064D-AB2D-CAFD5A4D685B}">
      <dgm:prSet/>
      <dgm:spPr/>
      <dgm:t>
        <a:bodyPr/>
        <a:lstStyle/>
        <a:p>
          <a:endParaRPr lang="de-DE"/>
        </a:p>
      </dgm:t>
    </dgm:pt>
    <dgm:pt modelId="{AFB8D12A-89AD-D841-A7CB-83D790167DD6}" type="sibTrans" cxnId="{C4C0388E-9146-064D-AB2D-CAFD5A4D685B}">
      <dgm:prSet/>
      <dgm:spPr/>
      <dgm:t>
        <a:bodyPr/>
        <a:lstStyle/>
        <a:p>
          <a:endParaRPr lang="de-DE"/>
        </a:p>
      </dgm:t>
    </dgm:pt>
    <dgm:pt modelId="{8BEC72C4-1BE9-8D4F-8FBD-7863AB91E584}" type="pres">
      <dgm:prSet presAssocID="{4C512EB4-2287-494B-96BB-FE0C719842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9DEE5AB-C504-BA47-A6BE-226521002C19}" type="pres">
      <dgm:prSet presAssocID="{4C512EB4-2287-494B-96BB-FE0C71984258}" presName="children" presStyleCnt="0"/>
      <dgm:spPr/>
    </dgm:pt>
    <dgm:pt modelId="{52D22C04-386E-C54C-94D9-80AEFC43615C}" type="pres">
      <dgm:prSet presAssocID="{4C512EB4-2287-494B-96BB-FE0C71984258}" presName="child1group" presStyleCnt="0"/>
      <dgm:spPr/>
    </dgm:pt>
    <dgm:pt modelId="{2842B1AD-EBC8-8041-8E12-CB6912FE2F30}" type="pres">
      <dgm:prSet presAssocID="{4C512EB4-2287-494B-96BB-FE0C71984258}" presName="child1" presStyleLbl="bgAcc1" presStyleIdx="0" presStyleCnt="4" custScaleX="118621" custScaleY="91560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5757D06-8496-3E40-86FB-EECE4C9F0713}" type="pres">
      <dgm:prSet presAssocID="{4C512EB4-2287-494B-96BB-FE0C7198425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E2FA74-A99A-C441-9AF7-6168345BB1DD}" type="pres">
      <dgm:prSet presAssocID="{4C512EB4-2287-494B-96BB-FE0C71984258}" presName="child2group" presStyleCnt="0"/>
      <dgm:spPr/>
    </dgm:pt>
    <dgm:pt modelId="{8DBF6820-2329-C94A-B700-33C28754AC74}" type="pres">
      <dgm:prSet presAssocID="{4C512EB4-2287-494B-96BB-FE0C71984258}" presName="child2" presStyleLbl="bgAcc1" presStyleIdx="1" presStyleCnt="4" custScaleX="118621" custScaleY="91560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E48A55A6-7B22-CB42-846E-D394F0D981B0}" type="pres">
      <dgm:prSet presAssocID="{4C512EB4-2287-494B-96BB-FE0C7198425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3E09B5-331D-5849-ABD0-9BEAC0790A63}" type="pres">
      <dgm:prSet presAssocID="{4C512EB4-2287-494B-96BB-FE0C71984258}" presName="child3group" presStyleCnt="0"/>
      <dgm:spPr/>
    </dgm:pt>
    <dgm:pt modelId="{6FD8FDCD-B271-B04F-AB6A-47C953D5DB54}" type="pres">
      <dgm:prSet presAssocID="{4C512EB4-2287-494B-96BB-FE0C71984258}" presName="child3" presStyleLbl="bgAcc1" presStyleIdx="2" presStyleCnt="4" custScaleX="118618" custScaleY="91558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9ED812BA-966A-5E43-871B-97CC5E6550FA}" type="pres">
      <dgm:prSet presAssocID="{4C512EB4-2287-494B-96BB-FE0C7198425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84B225-5255-5343-BFF6-35C70DF062EB}" type="pres">
      <dgm:prSet presAssocID="{4C512EB4-2287-494B-96BB-FE0C71984258}" presName="child4group" presStyleCnt="0"/>
      <dgm:spPr/>
    </dgm:pt>
    <dgm:pt modelId="{9B98484F-CD0C-E147-91C2-CC564367BA6A}" type="pres">
      <dgm:prSet presAssocID="{4C512EB4-2287-494B-96BB-FE0C71984258}" presName="child4" presStyleLbl="bgAcc1" presStyleIdx="3" presStyleCnt="4" custScaleX="118621" custScaleY="91560"/>
      <dgm:spPr>
        <a:prstGeom prst="rect">
          <a:avLst/>
        </a:prstGeom>
      </dgm:spPr>
      <dgm:t>
        <a:bodyPr/>
        <a:lstStyle/>
        <a:p>
          <a:endParaRPr lang="de-DE"/>
        </a:p>
      </dgm:t>
    </dgm:pt>
    <dgm:pt modelId="{2B9D8244-C7D0-604A-AFD5-AD179ABBCBD9}" type="pres">
      <dgm:prSet presAssocID="{4C512EB4-2287-494B-96BB-FE0C7198425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AA8E9B-55FF-CD4F-8A51-05C507B56972}" type="pres">
      <dgm:prSet presAssocID="{4C512EB4-2287-494B-96BB-FE0C71984258}" presName="childPlaceholder" presStyleCnt="0"/>
      <dgm:spPr/>
    </dgm:pt>
    <dgm:pt modelId="{A29434DC-6954-1141-A2FC-AF987800D125}" type="pres">
      <dgm:prSet presAssocID="{4C512EB4-2287-494B-96BB-FE0C71984258}" presName="circle" presStyleCnt="0"/>
      <dgm:spPr/>
    </dgm:pt>
    <dgm:pt modelId="{6299689B-C0F0-8248-A715-AB8AED4A4933}" type="pres">
      <dgm:prSet presAssocID="{4C512EB4-2287-494B-96BB-FE0C7198425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A06F5E-2990-0E48-81AB-260398D81263}" type="pres">
      <dgm:prSet presAssocID="{4C512EB4-2287-494B-96BB-FE0C7198425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5F15EA-4837-D04E-B918-7D4F7FE53BF2}" type="pres">
      <dgm:prSet presAssocID="{4C512EB4-2287-494B-96BB-FE0C7198425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37B6CA-5A86-6C44-81B5-F402B88FE548}" type="pres">
      <dgm:prSet presAssocID="{4C512EB4-2287-494B-96BB-FE0C7198425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DF3421-EB3A-804A-8DE4-73E17B2EBC8C}" type="pres">
      <dgm:prSet presAssocID="{4C512EB4-2287-494B-96BB-FE0C71984258}" presName="quadrantPlaceholder" presStyleCnt="0"/>
      <dgm:spPr/>
    </dgm:pt>
    <dgm:pt modelId="{F616E20E-26AD-2942-A3FE-EB4471C789DF}" type="pres">
      <dgm:prSet presAssocID="{4C512EB4-2287-494B-96BB-FE0C71984258}" presName="center1" presStyleLbl="fgShp" presStyleIdx="0" presStyleCnt="2"/>
      <dgm:spPr>
        <a:noFill/>
        <a:ln>
          <a:noFill/>
        </a:ln>
      </dgm:spPr>
    </dgm:pt>
    <dgm:pt modelId="{E57F48B4-76E2-624B-A09B-6EC72EF16711}" type="pres">
      <dgm:prSet presAssocID="{4C512EB4-2287-494B-96BB-FE0C71984258}" presName="center2" presStyleLbl="fgShp" presStyleIdx="1" presStyleCnt="2"/>
      <dgm:spPr>
        <a:noFill/>
        <a:ln>
          <a:noFill/>
        </a:ln>
      </dgm:spPr>
    </dgm:pt>
  </dgm:ptLst>
  <dgm:cxnLst>
    <dgm:cxn modelId="{B56334F7-79F3-8C4F-9B5D-DFB13484195F}" type="presOf" srcId="{D52C8F5F-BF96-2441-BFDF-35D8F3E4BF15}" destId="{2842B1AD-EBC8-8041-8E12-CB6912FE2F30}" srcOrd="0" destOrd="0" presId="urn:microsoft.com/office/officeart/2005/8/layout/cycle4"/>
    <dgm:cxn modelId="{4CDCA8CE-9B23-F048-A5A1-65F63041700C}" srcId="{B86A0E65-89E9-7F45-A718-439A2539B1B4}" destId="{2DB362FF-E06D-D14E-99FB-AA853374289E}" srcOrd="1" destOrd="0" parTransId="{872304FC-6CAE-8F49-962C-707769BE5634}" sibTransId="{ABF4DF6A-49AF-7B41-A3FE-955605E34434}"/>
    <dgm:cxn modelId="{981EB429-C12D-2249-83F2-3227CC87B73B}" type="presOf" srcId="{3D99C845-7715-BF45-A009-284186A14194}" destId="{6FD8FDCD-B271-B04F-AB6A-47C953D5DB54}" srcOrd="0" destOrd="1" presId="urn:microsoft.com/office/officeart/2005/8/layout/cycle4"/>
    <dgm:cxn modelId="{7E1D7F8C-B5A3-1041-BECE-9C9A9DCF692E}" srcId="{4C512EB4-2287-494B-96BB-FE0C71984258}" destId="{B86A0E65-89E9-7F45-A718-439A2539B1B4}" srcOrd="3" destOrd="0" parTransId="{5CA5A46A-1C91-6D46-BD3B-6606378F1FB8}" sibTransId="{151B056A-02BC-2B4B-9820-7EAE39F6F6C4}"/>
    <dgm:cxn modelId="{0E3DCF78-AFF0-3E49-B591-313A5C911FD8}" type="presOf" srcId="{E9122705-6AA3-E74D-9816-435272081886}" destId="{9B98484F-CD0C-E147-91C2-CC564367BA6A}" srcOrd="0" destOrd="0" presId="urn:microsoft.com/office/officeart/2005/8/layout/cycle4"/>
    <dgm:cxn modelId="{C4C0388E-9146-064D-AB2D-CAFD5A4D685B}" srcId="{991EBB0B-E65C-F34A-AFB7-D4F0FB79BF76}" destId="{3D99C845-7715-BF45-A009-284186A14194}" srcOrd="1" destOrd="0" parTransId="{754F77B1-A2B1-F240-AD13-F91C6CDCD6E7}" sibTransId="{AFB8D12A-89AD-D841-A7CB-83D790167DD6}"/>
    <dgm:cxn modelId="{27FA2FEB-A63C-084A-8FB8-6F09D3DF92C6}" type="presOf" srcId="{991EBB0B-E65C-F34A-AFB7-D4F0FB79BF76}" destId="{525F15EA-4837-D04E-B918-7D4F7FE53BF2}" srcOrd="0" destOrd="0" presId="urn:microsoft.com/office/officeart/2005/8/layout/cycle4"/>
    <dgm:cxn modelId="{47FE6488-59D6-E34E-96C5-40505F6845EA}" type="presOf" srcId="{86086FB8-3661-6D49-9CCD-538FA104CD36}" destId="{E48A55A6-7B22-CB42-846E-D394F0D981B0}" srcOrd="1" destOrd="0" presId="urn:microsoft.com/office/officeart/2005/8/layout/cycle4"/>
    <dgm:cxn modelId="{7344C431-151E-FE43-9EDD-46A1C72D5AB3}" type="presOf" srcId="{437937C7-B8C4-5948-AA6F-0F3C27615964}" destId="{8DBF6820-2329-C94A-B700-33C28754AC74}" srcOrd="0" destOrd="1" presId="urn:microsoft.com/office/officeart/2005/8/layout/cycle4"/>
    <dgm:cxn modelId="{2ABF3BDE-69E9-8646-8D0A-5F1AF11D1626}" srcId="{4C512EB4-2287-494B-96BB-FE0C71984258}" destId="{C785B593-0B69-0746-BBE1-1F1A01F13464}" srcOrd="1" destOrd="0" parTransId="{807235E8-AE17-104F-A864-8653B4B28C53}" sibTransId="{6C0683C3-69A3-7A4C-9FED-FA8C704EC208}"/>
    <dgm:cxn modelId="{0BBD1070-44F0-984A-AF7A-447C69EFDA02}" srcId="{991EBB0B-E65C-F34A-AFB7-D4F0FB79BF76}" destId="{0826645B-C49C-FC40-B989-115E8DCDF35F}" srcOrd="0" destOrd="0" parTransId="{4927FDEF-C2E7-4541-8D72-3EA3B30A56FE}" sibTransId="{268C8954-246F-D54A-83EE-0DE57A8BBEE6}"/>
    <dgm:cxn modelId="{5D73BAC8-8871-F54B-AB2A-215930B97758}" srcId="{B86A0E65-89E9-7F45-A718-439A2539B1B4}" destId="{E9122705-6AA3-E74D-9816-435272081886}" srcOrd="0" destOrd="0" parTransId="{0B7F6109-9A64-7242-9039-42740DEB244A}" sibTransId="{9E1F25DE-0BC0-D84E-9041-8997FCD87DFC}"/>
    <dgm:cxn modelId="{84188F3C-C68A-4E43-9278-65718663E5D3}" type="presOf" srcId="{4C512EB4-2287-494B-96BB-FE0C71984258}" destId="{8BEC72C4-1BE9-8D4F-8FBD-7863AB91E584}" srcOrd="0" destOrd="0" presId="urn:microsoft.com/office/officeart/2005/8/layout/cycle4"/>
    <dgm:cxn modelId="{9EBA1D40-3B30-EA46-80A4-8C14F09ACF52}" type="presOf" srcId="{437937C7-B8C4-5948-AA6F-0F3C27615964}" destId="{E48A55A6-7B22-CB42-846E-D394F0D981B0}" srcOrd="1" destOrd="1" presId="urn:microsoft.com/office/officeart/2005/8/layout/cycle4"/>
    <dgm:cxn modelId="{9B99A0F2-1ECA-564C-AD6F-F9E77DEA2DF5}" srcId="{C785B593-0B69-0746-BBE1-1F1A01F13464}" destId="{86086FB8-3661-6D49-9CCD-538FA104CD36}" srcOrd="0" destOrd="0" parTransId="{8227AFC7-5DA0-F94F-910B-654B9E8A16DB}" sibTransId="{FB4A490C-AB5E-284C-AC7F-A40EAF715159}"/>
    <dgm:cxn modelId="{92F42C11-A490-9F4A-B494-1FAF1DC80E27}" type="presOf" srcId="{2DB362FF-E06D-D14E-99FB-AA853374289E}" destId="{2B9D8244-C7D0-604A-AFD5-AD179ABBCBD9}" srcOrd="1" destOrd="1" presId="urn:microsoft.com/office/officeart/2005/8/layout/cycle4"/>
    <dgm:cxn modelId="{8E0A781C-989C-CC4B-AC8C-2C537DE08C40}" srcId="{4B568765-0D17-9B45-9A99-A088529AC52C}" destId="{D52C8F5F-BF96-2441-BFDF-35D8F3E4BF15}" srcOrd="0" destOrd="0" parTransId="{6C4D5101-EA0A-784D-BD16-C7177D890344}" sibTransId="{E5FBC490-69F3-F247-8AA0-0EB99DE7C05D}"/>
    <dgm:cxn modelId="{46A81FB4-E877-AC4B-A749-2DCC00487D30}" type="presOf" srcId="{E9122705-6AA3-E74D-9816-435272081886}" destId="{2B9D8244-C7D0-604A-AFD5-AD179ABBCBD9}" srcOrd="1" destOrd="0" presId="urn:microsoft.com/office/officeart/2005/8/layout/cycle4"/>
    <dgm:cxn modelId="{E847B79F-BC96-BC45-BC77-9C80F2040642}" type="presOf" srcId="{4B568765-0D17-9B45-9A99-A088529AC52C}" destId="{6299689B-C0F0-8248-A715-AB8AED4A4933}" srcOrd="0" destOrd="0" presId="urn:microsoft.com/office/officeart/2005/8/layout/cycle4"/>
    <dgm:cxn modelId="{DF2E5A8D-FAE1-4F49-A41E-D21034058A0B}" srcId="{C785B593-0B69-0746-BBE1-1F1A01F13464}" destId="{437937C7-B8C4-5948-AA6F-0F3C27615964}" srcOrd="1" destOrd="0" parTransId="{9CBFB30B-AF15-474B-B369-34427EC2A94B}" sibTransId="{38CB3A6B-0702-174D-8318-725D5BA3EB52}"/>
    <dgm:cxn modelId="{AF0E7EC5-6507-0E43-8DCF-986AB6914F5E}" type="presOf" srcId="{AF4A5CAD-3184-B142-BD5A-AB144F6C61A2}" destId="{2842B1AD-EBC8-8041-8E12-CB6912FE2F30}" srcOrd="0" destOrd="1" presId="urn:microsoft.com/office/officeart/2005/8/layout/cycle4"/>
    <dgm:cxn modelId="{B59C291B-D6CF-BE40-85B5-2319145895BB}" type="presOf" srcId="{0826645B-C49C-FC40-B989-115E8DCDF35F}" destId="{9ED812BA-966A-5E43-871B-97CC5E6550FA}" srcOrd="1" destOrd="0" presId="urn:microsoft.com/office/officeart/2005/8/layout/cycle4"/>
    <dgm:cxn modelId="{DE3CAF80-A1B7-B647-BA5E-CF4729A23CC0}" type="presOf" srcId="{86086FB8-3661-6D49-9CCD-538FA104CD36}" destId="{8DBF6820-2329-C94A-B700-33C28754AC74}" srcOrd="0" destOrd="0" presId="urn:microsoft.com/office/officeart/2005/8/layout/cycle4"/>
    <dgm:cxn modelId="{FCBEC3BF-6122-AF41-B08C-39435151B5C7}" type="presOf" srcId="{B86A0E65-89E9-7F45-A718-439A2539B1B4}" destId="{6237B6CA-5A86-6C44-81B5-F402B88FE548}" srcOrd="0" destOrd="0" presId="urn:microsoft.com/office/officeart/2005/8/layout/cycle4"/>
    <dgm:cxn modelId="{3A49125F-A003-4E41-B01F-FF360F9200F4}" type="presOf" srcId="{D52C8F5F-BF96-2441-BFDF-35D8F3E4BF15}" destId="{95757D06-8496-3E40-86FB-EECE4C9F0713}" srcOrd="1" destOrd="0" presId="urn:microsoft.com/office/officeart/2005/8/layout/cycle4"/>
    <dgm:cxn modelId="{26FC5EDC-C34A-6049-8B4C-4AFC0F646A9E}" type="presOf" srcId="{C785B593-0B69-0746-BBE1-1F1A01F13464}" destId="{2EA06F5E-2990-0E48-81AB-260398D81263}" srcOrd="0" destOrd="0" presId="urn:microsoft.com/office/officeart/2005/8/layout/cycle4"/>
    <dgm:cxn modelId="{C0E32394-D08E-914D-9785-BCA19A94A57E}" srcId="{4C512EB4-2287-494B-96BB-FE0C71984258}" destId="{991EBB0B-E65C-F34A-AFB7-D4F0FB79BF76}" srcOrd="2" destOrd="0" parTransId="{822C1CE5-0624-E246-B1B9-D7008903734F}" sibTransId="{95685627-1F19-5244-BB0D-B60CA03C604E}"/>
    <dgm:cxn modelId="{72D83372-8790-CC40-80ED-C495C66EEE3C}" srcId="{4B568765-0D17-9B45-9A99-A088529AC52C}" destId="{AF4A5CAD-3184-B142-BD5A-AB144F6C61A2}" srcOrd="1" destOrd="0" parTransId="{478D86D4-F428-E141-9AE2-F77AF7E3D65B}" sibTransId="{09EE7109-7A92-EF4B-BC64-8EE24E62A85D}"/>
    <dgm:cxn modelId="{DE177762-20EF-144E-9431-EADB93DE8AD2}" type="presOf" srcId="{2DB362FF-E06D-D14E-99FB-AA853374289E}" destId="{9B98484F-CD0C-E147-91C2-CC564367BA6A}" srcOrd="0" destOrd="1" presId="urn:microsoft.com/office/officeart/2005/8/layout/cycle4"/>
    <dgm:cxn modelId="{36D91469-6398-4340-8D5B-DBF3AD88BF63}" type="presOf" srcId="{0826645B-C49C-FC40-B989-115E8DCDF35F}" destId="{6FD8FDCD-B271-B04F-AB6A-47C953D5DB54}" srcOrd="0" destOrd="0" presId="urn:microsoft.com/office/officeart/2005/8/layout/cycle4"/>
    <dgm:cxn modelId="{7EAD505A-C37E-4344-81D4-BB4199DAE7FE}" type="presOf" srcId="{3D99C845-7715-BF45-A009-284186A14194}" destId="{9ED812BA-966A-5E43-871B-97CC5E6550FA}" srcOrd="1" destOrd="1" presId="urn:microsoft.com/office/officeart/2005/8/layout/cycle4"/>
    <dgm:cxn modelId="{417BCA5F-D243-1642-99BC-020C9E8CBD12}" type="presOf" srcId="{AF4A5CAD-3184-B142-BD5A-AB144F6C61A2}" destId="{95757D06-8496-3E40-86FB-EECE4C9F0713}" srcOrd="1" destOrd="1" presId="urn:microsoft.com/office/officeart/2005/8/layout/cycle4"/>
    <dgm:cxn modelId="{759064C4-8205-4847-B2AF-01C479422D9A}" srcId="{4C512EB4-2287-494B-96BB-FE0C71984258}" destId="{4B568765-0D17-9B45-9A99-A088529AC52C}" srcOrd="0" destOrd="0" parTransId="{DE06DC52-4595-8644-901C-79157EA776AB}" sibTransId="{597868F8-5462-544E-BE17-49F9302FD50D}"/>
    <dgm:cxn modelId="{0B18B35B-F3FB-BF4E-B97E-8DF0FEB9C867}" type="presParOf" srcId="{8BEC72C4-1BE9-8D4F-8FBD-7863AB91E584}" destId="{59DEE5AB-C504-BA47-A6BE-226521002C19}" srcOrd="0" destOrd="0" presId="urn:microsoft.com/office/officeart/2005/8/layout/cycle4"/>
    <dgm:cxn modelId="{4030403A-B8CA-EC4F-98E2-D5C2A40D7492}" type="presParOf" srcId="{59DEE5AB-C504-BA47-A6BE-226521002C19}" destId="{52D22C04-386E-C54C-94D9-80AEFC43615C}" srcOrd="0" destOrd="0" presId="urn:microsoft.com/office/officeart/2005/8/layout/cycle4"/>
    <dgm:cxn modelId="{8C7796E0-1603-CD4A-98FC-AC85370CCE7C}" type="presParOf" srcId="{52D22C04-386E-C54C-94D9-80AEFC43615C}" destId="{2842B1AD-EBC8-8041-8E12-CB6912FE2F30}" srcOrd="0" destOrd="0" presId="urn:microsoft.com/office/officeart/2005/8/layout/cycle4"/>
    <dgm:cxn modelId="{2228D644-1E85-DE4D-A18C-5F3C71E321CB}" type="presParOf" srcId="{52D22C04-386E-C54C-94D9-80AEFC43615C}" destId="{95757D06-8496-3E40-86FB-EECE4C9F0713}" srcOrd="1" destOrd="0" presId="urn:microsoft.com/office/officeart/2005/8/layout/cycle4"/>
    <dgm:cxn modelId="{D0A22AA1-F21A-B24A-87AD-6D81DF44F5B2}" type="presParOf" srcId="{59DEE5AB-C504-BA47-A6BE-226521002C19}" destId="{A3E2FA74-A99A-C441-9AF7-6168345BB1DD}" srcOrd="1" destOrd="0" presId="urn:microsoft.com/office/officeart/2005/8/layout/cycle4"/>
    <dgm:cxn modelId="{7DDC7202-01E8-ED44-97E4-5C7EB9207D6F}" type="presParOf" srcId="{A3E2FA74-A99A-C441-9AF7-6168345BB1DD}" destId="{8DBF6820-2329-C94A-B700-33C28754AC74}" srcOrd="0" destOrd="0" presId="urn:microsoft.com/office/officeart/2005/8/layout/cycle4"/>
    <dgm:cxn modelId="{1784127D-58F9-BA45-A8F6-DFAD87BE9510}" type="presParOf" srcId="{A3E2FA74-A99A-C441-9AF7-6168345BB1DD}" destId="{E48A55A6-7B22-CB42-846E-D394F0D981B0}" srcOrd="1" destOrd="0" presId="urn:microsoft.com/office/officeart/2005/8/layout/cycle4"/>
    <dgm:cxn modelId="{2130095A-1E66-6B47-9C62-FF6C8B961A5A}" type="presParOf" srcId="{59DEE5AB-C504-BA47-A6BE-226521002C19}" destId="{013E09B5-331D-5849-ABD0-9BEAC0790A63}" srcOrd="2" destOrd="0" presId="urn:microsoft.com/office/officeart/2005/8/layout/cycle4"/>
    <dgm:cxn modelId="{1FC52A6F-786C-E54A-ACB3-8852BEB1663B}" type="presParOf" srcId="{013E09B5-331D-5849-ABD0-9BEAC0790A63}" destId="{6FD8FDCD-B271-B04F-AB6A-47C953D5DB54}" srcOrd="0" destOrd="0" presId="urn:microsoft.com/office/officeart/2005/8/layout/cycle4"/>
    <dgm:cxn modelId="{24A635D8-2CBE-C84A-BEF0-166D8964B35C}" type="presParOf" srcId="{013E09B5-331D-5849-ABD0-9BEAC0790A63}" destId="{9ED812BA-966A-5E43-871B-97CC5E6550FA}" srcOrd="1" destOrd="0" presId="urn:microsoft.com/office/officeart/2005/8/layout/cycle4"/>
    <dgm:cxn modelId="{62EAEC40-162F-6842-9BD7-E2CC1BE5B589}" type="presParOf" srcId="{59DEE5AB-C504-BA47-A6BE-226521002C19}" destId="{7384B225-5255-5343-BFF6-35C70DF062EB}" srcOrd="3" destOrd="0" presId="urn:microsoft.com/office/officeart/2005/8/layout/cycle4"/>
    <dgm:cxn modelId="{7BA74DD5-E6C9-7147-85C1-D48EC3D8AFA5}" type="presParOf" srcId="{7384B225-5255-5343-BFF6-35C70DF062EB}" destId="{9B98484F-CD0C-E147-91C2-CC564367BA6A}" srcOrd="0" destOrd="0" presId="urn:microsoft.com/office/officeart/2005/8/layout/cycle4"/>
    <dgm:cxn modelId="{12A508A7-8C21-E94C-BB5B-61712276CA9A}" type="presParOf" srcId="{7384B225-5255-5343-BFF6-35C70DF062EB}" destId="{2B9D8244-C7D0-604A-AFD5-AD179ABBCBD9}" srcOrd="1" destOrd="0" presId="urn:microsoft.com/office/officeart/2005/8/layout/cycle4"/>
    <dgm:cxn modelId="{6EAC9C85-C73F-4345-BEEB-2ED52D6B1FCA}" type="presParOf" srcId="{59DEE5AB-C504-BA47-A6BE-226521002C19}" destId="{74AA8E9B-55FF-CD4F-8A51-05C507B56972}" srcOrd="4" destOrd="0" presId="urn:microsoft.com/office/officeart/2005/8/layout/cycle4"/>
    <dgm:cxn modelId="{88A27FF6-4C4E-CF4C-9A59-B3A037F4EF09}" type="presParOf" srcId="{8BEC72C4-1BE9-8D4F-8FBD-7863AB91E584}" destId="{A29434DC-6954-1141-A2FC-AF987800D125}" srcOrd="1" destOrd="0" presId="urn:microsoft.com/office/officeart/2005/8/layout/cycle4"/>
    <dgm:cxn modelId="{A42F155F-820E-944B-B436-7BAB1473E83A}" type="presParOf" srcId="{A29434DC-6954-1141-A2FC-AF987800D125}" destId="{6299689B-C0F0-8248-A715-AB8AED4A4933}" srcOrd="0" destOrd="0" presId="urn:microsoft.com/office/officeart/2005/8/layout/cycle4"/>
    <dgm:cxn modelId="{0110D8D0-8C3F-D246-A058-F46767EDE434}" type="presParOf" srcId="{A29434DC-6954-1141-A2FC-AF987800D125}" destId="{2EA06F5E-2990-0E48-81AB-260398D81263}" srcOrd="1" destOrd="0" presId="urn:microsoft.com/office/officeart/2005/8/layout/cycle4"/>
    <dgm:cxn modelId="{533B88A3-A08E-344F-BE18-E4AE70673AAE}" type="presParOf" srcId="{A29434DC-6954-1141-A2FC-AF987800D125}" destId="{525F15EA-4837-D04E-B918-7D4F7FE53BF2}" srcOrd="2" destOrd="0" presId="urn:microsoft.com/office/officeart/2005/8/layout/cycle4"/>
    <dgm:cxn modelId="{88481CBD-1498-624B-8C82-67FEEFFAB51E}" type="presParOf" srcId="{A29434DC-6954-1141-A2FC-AF987800D125}" destId="{6237B6CA-5A86-6C44-81B5-F402B88FE548}" srcOrd="3" destOrd="0" presId="urn:microsoft.com/office/officeart/2005/8/layout/cycle4"/>
    <dgm:cxn modelId="{3D4CE787-783A-6E44-99A1-B7EEB30A15E4}" type="presParOf" srcId="{A29434DC-6954-1141-A2FC-AF987800D125}" destId="{32DF3421-EB3A-804A-8DE4-73E17B2EBC8C}" srcOrd="4" destOrd="0" presId="urn:microsoft.com/office/officeart/2005/8/layout/cycle4"/>
    <dgm:cxn modelId="{B8EBFCF3-6973-D64E-A124-56FB91F1D760}" type="presParOf" srcId="{8BEC72C4-1BE9-8D4F-8FBD-7863AB91E584}" destId="{F616E20E-26AD-2942-A3FE-EB4471C789DF}" srcOrd="2" destOrd="0" presId="urn:microsoft.com/office/officeart/2005/8/layout/cycle4"/>
    <dgm:cxn modelId="{FA440D75-B850-D44C-8EE0-21FE0671D594}" type="presParOf" srcId="{8BEC72C4-1BE9-8D4F-8FBD-7863AB91E584}" destId="{E57F48B4-76E2-624B-A09B-6EC72EF1671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FDCD-B271-B04F-AB6A-47C953D5DB54}">
      <dsp:nvSpPr>
        <dsp:cNvPr id="0" name=""/>
        <dsp:cNvSpPr/>
      </dsp:nvSpPr>
      <dsp:spPr>
        <a:xfrm>
          <a:off x="5112705" y="3408518"/>
          <a:ext cx="2879998" cy="1439994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32 Plätze (20%)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</a:t>
          </a:r>
          <a:b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3,6 - ...</a:t>
          </a:r>
        </a:p>
      </dsp:txBody>
      <dsp:txXfrm>
        <a:off x="6008337" y="3800149"/>
        <a:ext cx="1952734" cy="1016732"/>
      </dsp:txXfrm>
    </dsp:sp>
    <dsp:sp modelId="{9B98484F-CD0C-E147-91C2-CC564367BA6A}">
      <dsp:nvSpPr>
        <dsp:cNvPr id="0" name=""/>
        <dsp:cNvSpPr/>
      </dsp:nvSpPr>
      <dsp:spPr>
        <a:xfrm>
          <a:off x="1151259" y="3408502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48 Plätze (30%)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</a:t>
          </a:r>
          <a:b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3,0 - 3,3</a:t>
          </a:r>
        </a:p>
      </dsp:txBody>
      <dsp:txXfrm>
        <a:off x="1182892" y="3800142"/>
        <a:ext cx="1952783" cy="1016753"/>
      </dsp:txXfrm>
    </dsp:sp>
    <dsp:sp modelId="{8DBF6820-2329-C94A-B700-33C28754AC74}">
      <dsp:nvSpPr>
        <dsp:cNvPr id="0" name=""/>
        <dsp:cNvSpPr/>
      </dsp:nvSpPr>
      <dsp:spPr>
        <a:xfrm>
          <a:off x="5112669" y="66370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48 Plätze (30%)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2,6</a:t>
          </a:r>
        </a:p>
      </dsp:txBody>
      <dsp:txXfrm>
        <a:off x="6008323" y="98003"/>
        <a:ext cx="1952783" cy="1016753"/>
      </dsp:txXfrm>
    </dsp:sp>
    <dsp:sp modelId="{2842B1AD-EBC8-8041-8E12-CB6912FE2F30}">
      <dsp:nvSpPr>
        <dsp:cNvPr id="0" name=""/>
        <dsp:cNvSpPr/>
      </dsp:nvSpPr>
      <dsp:spPr>
        <a:xfrm>
          <a:off x="1151259" y="66370"/>
          <a:ext cx="2880071" cy="1440026"/>
        </a:xfrm>
        <a:prstGeom prst="rect">
          <a:avLst/>
        </a:prstGeom>
        <a:solidFill>
          <a:srgbClr val="DA870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32 Plätze (20%)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••"/>
          </a:pP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Notenschnitt </a:t>
          </a:r>
          <a:b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de-DE" sz="17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1,0 - 2,3</a:t>
          </a:r>
        </a:p>
      </dsp:txBody>
      <dsp:txXfrm>
        <a:off x="1182892" y="98003"/>
        <a:ext cx="1952783" cy="1016753"/>
      </dsp:txXfrm>
    </dsp:sp>
    <dsp:sp modelId="{6299689B-C0F0-8248-A715-AB8AED4A4933}">
      <dsp:nvSpPr>
        <dsp:cNvPr id="0" name=""/>
        <dsp:cNvSpPr/>
      </dsp:nvSpPr>
      <dsp:spPr>
        <a:xfrm>
          <a:off x="2394699" y="28014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LOSGRUPPE A</a:t>
          </a:r>
        </a:p>
      </dsp:txBody>
      <dsp:txXfrm>
        <a:off x="3018020" y="903470"/>
        <a:ext cx="1504830" cy="1504830"/>
      </dsp:txXfrm>
    </dsp:sp>
    <dsp:sp modelId="{2EA06F5E-2990-0E48-81AB-260398D81263}">
      <dsp:nvSpPr>
        <dsp:cNvPr id="0" name=""/>
        <dsp:cNvSpPr/>
      </dsp:nvSpPr>
      <dsp:spPr>
        <a:xfrm rot="5400000">
          <a:off x="4621149" y="28014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LOSGRUPPE B</a:t>
          </a:r>
        </a:p>
      </dsp:txBody>
      <dsp:txXfrm rot="-5400000">
        <a:off x="4621149" y="903470"/>
        <a:ext cx="1504830" cy="1504830"/>
      </dsp:txXfrm>
    </dsp:sp>
    <dsp:sp modelId="{525F15EA-4837-D04E-B918-7D4F7FE53BF2}">
      <dsp:nvSpPr>
        <dsp:cNvPr id="0" name=""/>
        <dsp:cNvSpPr/>
      </dsp:nvSpPr>
      <dsp:spPr>
        <a:xfrm rot="10800000">
          <a:off x="4621149" y="250659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LOSGRUPPE D</a:t>
          </a:r>
        </a:p>
      </dsp:txBody>
      <dsp:txXfrm rot="10800000">
        <a:off x="4621149" y="2506599"/>
        <a:ext cx="1504830" cy="1504830"/>
      </dsp:txXfrm>
    </dsp:sp>
    <dsp:sp modelId="{6237B6CA-5A86-6C44-81B5-F402B88FE548}">
      <dsp:nvSpPr>
        <dsp:cNvPr id="0" name=""/>
        <dsp:cNvSpPr/>
      </dsp:nvSpPr>
      <dsp:spPr>
        <a:xfrm rot="16200000">
          <a:off x="2394699" y="2506599"/>
          <a:ext cx="2128151" cy="2128151"/>
        </a:xfrm>
        <a:prstGeom prst="pieWedge">
          <a:avLst/>
        </a:prstGeom>
        <a:solidFill>
          <a:srgbClr val="569B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>
              <a:latin typeface="Arial" panose="020B0604020202020204" pitchFamily="34" charset="0"/>
              <a:cs typeface="Arial" panose="020B0604020202020204" pitchFamily="34" charset="0"/>
            </a:rPr>
            <a:t>LOSGRUPPE C</a:t>
          </a:r>
        </a:p>
      </dsp:txBody>
      <dsp:txXfrm rot="5400000">
        <a:off x="3018020" y="2506599"/>
        <a:ext cx="1504830" cy="1504830"/>
      </dsp:txXfrm>
    </dsp:sp>
    <dsp:sp modelId="{F616E20E-26AD-2942-A3FE-EB4471C789DF}">
      <dsp:nvSpPr>
        <dsp:cNvPr id="0" name=""/>
        <dsp:cNvSpPr/>
      </dsp:nvSpPr>
      <dsp:spPr>
        <a:xfrm>
          <a:off x="4204611" y="2015109"/>
          <a:ext cx="734777" cy="638937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F48B4-76E2-624B-A09B-6EC72EF16711}">
      <dsp:nvSpPr>
        <dsp:cNvPr id="0" name=""/>
        <dsp:cNvSpPr/>
      </dsp:nvSpPr>
      <dsp:spPr>
        <a:xfrm rot="10800000">
          <a:off x="4204611" y="2260854"/>
          <a:ext cx="734777" cy="638937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22F9DFA3-23B5-4BA0-A523-50B772609AB0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3ADAA0B7-F94E-4276-B354-2570A378F3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051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6F4F6EE4-34D1-41FF-85DF-88250C4A7CED}" type="datetimeFigureOut">
              <a:rPr lang="de-DE" smtClean="0"/>
              <a:pPr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AD0581EF-0FF9-4827-8781-3D182F972E9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9022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935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44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92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72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722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97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64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9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22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581EF-0FF9-4827-8781-3D182F972E90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171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160-BE77-47A5-B8C7-35CFEF0711A4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5281-458D-4E0F-AC25-871CE3157D0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FA9305-775D-704B-95CD-DB6091094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1161" y="188640"/>
            <a:ext cx="5289209" cy="729089"/>
          </a:xfrm>
          <a:prstGeom prst="rect">
            <a:avLst/>
          </a:prstGeom>
          <a:noFill/>
        </p:spPr>
      </p:pic>
      <p:sp useBgFill="1">
        <p:nvSpPr>
          <p:cNvPr id="10" name="Textfeld 9">
            <a:extLst>
              <a:ext uri="{FF2B5EF4-FFF2-40B4-BE49-F238E27FC236}">
                <a16:creationId xmlns:a16="http://schemas.microsoft.com/office/drawing/2014/main" id="{24D1F413-7904-854F-AE36-D63A37458465}"/>
              </a:ext>
            </a:extLst>
          </p:cNvPr>
          <p:cNvSpPr txBox="1"/>
          <p:nvPr userDrawn="1"/>
        </p:nvSpPr>
        <p:spPr>
          <a:xfrm>
            <a:off x="2771800" y="836712"/>
            <a:ext cx="3384376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Eine Schule besonderer Art für alle.</a:t>
            </a:r>
          </a:p>
        </p:txBody>
      </p:sp>
    </p:spTree>
    <p:extLst>
      <p:ext uri="{BB962C8B-B14F-4D97-AF65-F5344CB8AC3E}">
        <p14:creationId xmlns:p14="http://schemas.microsoft.com/office/powerpoint/2010/main" val="114856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410B-36CA-41F2-9EE7-3DC06B63CE64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5281-458D-4E0F-AC25-871CE3157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001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A410B-36CA-41F2-9EE7-3DC06B63CE64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5281-458D-4E0F-AC25-871CE3157D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46119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8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83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061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580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708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04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019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8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0C8-59E8-4ED4-AAC2-0B39D311F457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5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16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34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54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D782-CD6F-4523-8F55-6D033ADFF6FE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81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A38D-8B4F-4B75-9496-4B1FEB0E5823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3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CFD9-ECD7-4A99-8C2F-7ADF1302EB10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00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5798-4F03-4669-91A3-5EB3F019846F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21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54DB-3DDA-4DBE-980E-0C05853BC565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1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7A36B-5211-45AA-8CEB-35D051221C10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76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39A5-8178-4067-BE5B-CFA2F45DC225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08E2F-1B5E-4ACD-ADA7-A1179634D97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74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A410B-36CA-41F2-9EE7-3DC06B63CE64}" type="datetime1">
              <a:rPr lang="de-DE" smtClean="0"/>
              <a:pPr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5281-458D-4E0F-AC25-871CE3157D0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8776234" y="6669940"/>
            <a:ext cx="4042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47508E2F-1B5E-4ACD-ADA7-A1179634D97F}" type="slidenum">
              <a:rPr lang="de-DE" sz="800" smtClean="0">
                <a:solidFill>
                  <a:schemeClr val="bg1">
                    <a:lumMod val="65000"/>
                  </a:schemeClr>
                </a:solidFill>
                <a:latin typeface="Univers" pitchFamily="34" charset="0"/>
              </a:rPr>
              <a:pPr/>
              <a:t>‹Nr.›</a:t>
            </a:fld>
            <a:endParaRPr lang="de-DE" sz="800" dirty="0">
              <a:solidFill>
                <a:schemeClr val="bg1">
                  <a:lumMod val="65000"/>
                </a:schemeClr>
              </a:solidFill>
              <a:latin typeface="Univers" pitchFamily="34" charset="0"/>
            </a:endParaRPr>
          </a:p>
        </p:txBody>
      </p:sp>
      <p:pic>
        <p:nvPicPr>
          <p:cNvPr id="10" name="Bild 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575902" y="0"/>
            <a:ext cx="2742266" cy="148358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6CE560-B10C-70D9-7BA1-FD5F1CA63FF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1161" y="188640"/>
            <a:ext cx="5289209" cy="729089"/>
          </a:xfrm>
          <a:prstGeom prst="rect">
            <a:avLst/>
          </a:prstGeom>
          <a:noFill/>
        </p:spPr>
      </p:pic>
      <p:sp useBgFill="1">
        <p:nvSpPr>
          <p:cNvPr id="12" name="Textfeld 11">
            <a:extLst>
              <a:ext uri="{FF2B5EF4-FFF2-40B4-BE49-F238E27FC236}">
                <a16:creationId xmlns:a16="http://schemas.microsoft.com/office/drawing/2014/main" id="{BFA5C6AD-A6F8-7132-353D-B0D85B9D1E7C}"/>
              </a:ext>
            </a:extLst>
          </p:cNvPr>
          <p:cNvSpPr txBox="1"/>
          <p:nvPr userDrawn="1"/>
        </p:nvSpPr>
        <p:spPr>
          <a:xfrm>
            <a:off x="2771800" y="836712"/>
            <a:ext cx="36004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Eine Schule besonderer Art für alle.</a:t>
            </a:r>
          </a:p>
        </p:txBody>
      </p:sp>
    </p:spTree>
    <p:extLst>
      <p:ext uri="{BB962C8B-B14F-4D97-AF65-F5344CB8AC3E}">
        <p14:creationId xmlns:p14="http://schemas.microsoft.com/office/powerpoint/2010/main" val="7228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F151A-FF4A-4354-B134-7EC06225F45E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9277-3861-43B7-9D6D-FF4876A876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096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bg.musin.de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BDCFC504-8062-53DF-868B-1E5E6CDEC959}"/>
              </a:ext>
            </a:extLst>
          </p:cNvPr>
          <p:cNvSpPr/>
          <p:nvPr/>
        </p:nvSpPr>
        <p:spPr>
          <a:xfrm>
            <a:off x="-14847" y="-10240"/>
            <a:ext cx="554399" cy="686824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2">
            <a:extLst>
              <a:ext uri="{FF2B5EF4-FFF2-40B4-BE49-F238E27FC236}">
                <a16:creationId xmlns:a16="http://schemas.microsoft.com/office/drawing/2014/main" id="{1D73730A-DF70-05E2-AA19-F654E42FAA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5902" y="0"/>
            <a:ext cx="2742266" cy="148358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-9525" y="5805264"/>
            <a:ext cx="1125390" cy="105273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864" y="1484784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 descr="SOR-SMC 300 dpi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0" y="3200203"/>
            <a:ext cx="23590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-448" y="5265264"/>
            <a:ext cx="540000" cy="54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6FA9305-775D-704B-95CD-DB6091094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4554879"/>
            <a:ext cx="6849879" cy="94421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D1F413-7904-854F-AE36-D63A37458465}"/>
              </a:ext>
            </a:extLst>
          </p:cNvPr>
          <p:cNvSpPr txBox="1"/>
          <p:nvPr/>
        </p:nvSpPr>
        <p:spPr>
          <a:xfrm>
            <a:off x="4139952" y="5373216"/>
            <a:ext cx="4392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Eine Schule besonderer Art für alle.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1"/>
            <a:ext cx="5256584" cy="39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1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41160" y="2852936"/>
            <a:ext cx="8047952" cy="3462486"/>
          </a:xfrm>
          <a:prstGeom prst="rect">
            <a:avLst/>
          </a:prstGeom>
          <a:solidFill>
            <a:srgbClr val="2394CE"/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Überblick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über den Unterrichtsstoff</a:t>
            </a: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ea typeface="Univers 45 Light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Motivation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Transparenz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bezüglich der Leistungsanforderungen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kompetenzorientiertes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Lernen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individualisierte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Leistungsziele 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wertschätzende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Leistungsbewertung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631936F-BB32-F278-38E1-CF13C430B996}"/>
              </a:ext>
            </a:extLst>
          </p:cNvPr>
          <p:cNvSpPr txBox="1"/>
          <p:nvPr/>
        </p:nvSpPr>
        <p:spPr>
          <a:xfrm>
            <a:off x="741161" y="1571207"/>
            <a:ext cx="4766944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</a:t>
            </a: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WBG-Lernkultur</a:t>
            </a:r>
          </a:p>
        </p:txBody>
      </p:sp>
    </p:spTree>
    <p:extLst>
      <p:ext uri="{BB962C8B-B14F-4D97-AF65-F5344CB8AC3E}">
        <p14:creationId xmlns:p14="http://schemas.microsoft.com/office/powerpoint/2010/main" val="39709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35662"/>
              </p:ext>
            </p:extLst>
          </p:nvPr>
        </p:nvGraphicFramePr>
        <p:xfrm>
          <a:off x="1260032" y="2185988"/>
          <a:ext cx="7200000" cy="2700000"/>
        </p:xfrm>
        <a:graphic>
          <a:graphicData uri="http://schemas.openxmlformats.org/drawingml/2006/table">
            <a:tbl>
              <a:tblPr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Gill Sans" charset="0"/>
                        </a:rPr>
                        <a:t>Montag</a:t>
                      </a: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Gill Sans" charset="0"/>
                        </a:rPr>
                        <a:t>Dienstag</a:t>
                      </a: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Gill Sans" charset="0"/>
                        </a:rPr>
                        <a:t>Mittwoch</a:t>
                      </a: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Gill Sans" charset="0"/>
                        </a:rPr>
                        <a:t>Donnerstag</a:t>
                      </a: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Gill Sans" charset="0"/>
                        </a:rPr>
                        <a:t>Freitag</a:t>
                      </a:r>
                      <a:endParaRPr kumimoji="0" lang="de-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Lernatelier</a:t>
                      </a: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Lernatelier</a:t>
                      </a: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de-D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  <a:sym typeface="Helvetica" charset="0"/>
                        </a:rPr>
                        <a:t>Lernatelier</a:t>
                      </a: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39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8FCFF"/>
                        </a:solidFill>
                        <a:effectLst/>
                        <a:latin typeface="Helvetica" charset="0"/>
                        <a:ea typeface="ＭＳ Ｐゴシック" charset="0"/>
                        <a:cs typeface="Helvetica" charset="0"/>
                        <a:sym typeface="Helvetica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de-DE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929292"/>
                        </a:solidFill>
                        <a:effectLst/>
                        <a:latin typeface="Gill Sans" charset="0"/>
                        <a:ea typeface="ＭＳ Ｐゴシック" charset="0"/>
                        <a:cs typeface="Gill Sans" charset="0"/>
                        <a:sym typeface="Gill Sans" charset="0"/>
                      </a:endParaRPr>
                    </a:p>
                  </a:txBody>
                  <a:tcPr marL="35719" marR="35719" marT="35712" marB="35712" anchor="ctr" horzOverflow="overflow">
                    <a:lnL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DBB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783843F-1A12-02ED-7D61-C162CBA3229A}"/>
              </a:ext>
            </a:extLst>
          </p:cNvPr>
          <p:cNvSpPr txBox="1"/>
          <p:nvPr/>
        </p:nvSpPr>
        <p:spPr>
          <a:xfrm>
            <a:off x="741161" y="1571207"/>
            <a:ext cx="3326784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LERNATELIER</a:t>
            </a:r>
            <a:endParaRPr lang="de-DE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2300E2-68F2-3AD3-320A-815136F6E5CA}"/>
              </a:ext>
            </a:extLst>
          </p:cNvPr>
          <p:cNvSpPr/>
          <p:nvPr/>
        </p:nvSpPr>
        <p:spPr>
          <a:xfrm>
            <a:off x="918294" y="329444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Ziel- und Arbeitsplanung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9017E15-D783-E7B0-EB1D-B7F409D66AB5}"/>
              </a:ext>
            </a:extLst>
          </p:cNvPr>
          <p:cNvSpPr/>
          <p:nvPr/>
        </p:nvSpPr>
        <p:spPr>
          <a:xfrm>
            <a:off x="3455807" y="3820302"/>
            <a:ext cx="2340329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individuelles Lernen und Verarbeiten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F427198-4947-12BE-A6C3-36C26A82293D}"/>
              </a:ext>
            </a:extLst>
          </p:cNvPr>
          <p:cNvSpPr/>
          <p:nvPr/>
        </p:nvSpPr>
        <p:spPr>
          <a:xfrm>
            <a:off x="4299264" y="1871429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hohe Transparenz fördert Motivation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5FE990-3EFD-B7CC-C1FD-A00EE6369539}"/>
              </a:ext>
            </a:extLst>
          </p:cNvPr>
          <p:cNvSpPr/>
          <p:nvPr/>
        </p:nvSpPr>
        <p:spPr>
          <a:xfrm>
            <a:off x="6786080" y="2039122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Reflexion über den Lernprozess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4321B35-E1A5-7F64-EF8B-D2131C7D5940}"/>
              </a:ext>
            </a:extLst>
          </p:cNvPr>
          <p:cNvSpPr/>
          <p:nvPr/>
        </p:nvSpPr>
        <p:spPr>
          <a:xfrm>
            <a:off x="6605995" y="370963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Lernberatung durch Lerncoach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440A0918-EDD8-9EAD-1BCF-65C8DEE80FB1}"/>
              </a:ext>
            </a:extLst>
          </p:cNvPr>
          <p:cNvCxnSpPr/>
          <p:nvPr/>
        </p:nvCxnSpPr>
        <p:spPr>
          <a:xfrm flipV="1">
            <a:off x="1403648" y="2996952"/>
            <a:ext cx="288032" cy="432048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B080BD15-8092-1532-88EE-DB0CD848DA81}"/>
              </a:ext>
            </a:extLst>
          </p:cNvPr>
          <p:cNvCxnSpPr>
            <a:cxnSpLocks/>
          </p:cNvCxnSpPr>
          <p:nvPr/>
        </p:nvCxnSpPr>
        <p:spPr>
          <a:xfrm flipH="1" flipV="1">
            <a:off x="5183606" y="3337149"/>
            <a:ext cx="213545" cy="595907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809196EA-413D-FE43-20EB-300568AC2BAD}"/>
              </a:ext>
            </a:extLst>
          </p:cNvPr>
          <p:cNvCxnSpPr>
            <a:cxnSpLocks/>
          </p:cNvCxnSpPr>
          <p:nvPr/>
        </p:nvCxnSpPr>
        <p:spPr>
          <a:xfrm flipV="1">
            <a:off x="5004048" y="2493545"/>
            <a:ext cx="179558" cy="632043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CB8B9C23-0E49-E72E-AB97-251AB0AD46B0}"/>
              </a:ext>
            </a:extLst>
          </p:cNvPr>
          <p:cNvCxnSpPr/>
          <p:nvPr/>
        </p:nvCxnSpPr>
        <p:spPr>
          <a:xfrm flipV="1">
            <a:off x="6948264" y="2691522"/>
            <a:ext cx="288032" cy="432048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69619032-AB99-6D36-4C5E-DECC5DE15BE7}"/>
              </a:ext>
            </a:extLst>
          </p:cNvPr>
          <p:cNvCxnSpPr>
            <a:cxnSpLocks/>
          </p:cNvCxnSpPr>
          <p:nvPr/>
        </p:nvCxnSpPr>
        <p:spPr>
          <a:xfrm flipH="1" flipV="1">
            <a:off x="6948264" y="3298463"/>
            <a:ext cx="176686" cy="521839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28AEBAA2-3F28-EB37-BBB1-A944F676D2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t="37445" r="28153" b="7798"/>
          <a:stretch/>
        </p:blipFill>
        <p:spPr>
          <a:xfrm>
            <a:off x="6542838" y="5102090"/>
            <a:ext cx="2235599" cy="14904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9ABC01-0608-71E5-106A-F8FD11888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24" y="5121347"/>
            <a:ext cx="2235600" cy="14904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60720A-8D6E-AF1E-95DB-E611BDDC14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5557" b="26980"/>
          <a:stretch/>
        </p:blipFill>
        <p:spPr>
          <a:xfrm>
            <a:off x="882424" y="5121347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6FA9305-775D-704B-95CD-DB609109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1" y="188640"/>
            <a:ext cx="5289209" cy="72908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B19D1EB-91B9-45F4-740C-50ACEF436DAD}"/>
              </a:ext>
            </a:extLst>
          </p:cNvPr>
          <p:cNvSpPr txBox="1"/>
          <p:nvPr/>
        </p:nvSpPr>
        <p:spPr>
          <a:xfrm>
            <a:off x="741161" y="1571207"/>
            <a:ext cx="3326784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WBG-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LOGBUCH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2205535"/>
            <a:ext cx="3117343" cy="439913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205535"/>
            <a:ext cx="3136131" cy="43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9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A3D19B70-DA20-EA55-1C97-E89C9AF1966F}"/>
              </a:ext>
            </a:extLst>
          </p:cNvPr>
          <p:cNvSpPr/>
          <p:nvPr/>
        </p:nvSpPr>
        <p:spPr>
          <a:xfrm>
            <a:off x="752744" y="2309578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Welche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besprechen wir?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FA9305-775D-704B-95CD-DB609109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1" y="188640"/>
            <a:ext cx="5289209" cy="7290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6BE4A7-0D3E-4C9D-874E-3BE7495AA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19202" r="35825" b="8597"/>
          <a:stretch/>
        </p:blipFill>
        <p:spPr>
          <a:xfrm>
            <a:off x="3279953" y="2193830"/>
            <a:ext cx="3123441" cy="437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B69FEF1-1264-FB11-6F79-47197723C8ED}"/>
              </a:ext>
            </a:extLst>
          </p:cNvPr>
          <p:cNvSpPr txBox="1"/>
          <p:nvPr/>
        </p:nvSpPr>
        <p:spPr>
          <a:xfrm>
            <a:off x="741161" y="1571207"/>
            <a:ext cx="2678712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KANNLISTE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C4BC8BC-D766-4408-24FD-C6A45C8910D6}"/>
              </a:ext>
            </a:extLst>
          </p:cNvPr>
          <p:cNvSpPr/>
          <p:nvPr/>
        </p:nvSpPr>
        <p:spPr>
          <a:xfrm>
            <a:off x="752744" y="5270853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Was muss ich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können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0B029A8-4D5D-4855-C9A7-CDC3A8EF80A5}"/>
              </a:ext>
            </a:extLst>
          </p:cNvPr>
          <p:cNvSpPr/>
          <p:nvPr/>
        </p:nvSpPr>
        <p:spPr>
          <a:xfrm>
            <a:off x="6516216" y="1657772"/>
            <a:ext cx="255188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Bis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wann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muss ich die Aufgaben machen?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46AE7F-E46B-041E-11D0-53698AC46FAA}"/>
              </a:ext>
            </a:extLst>
          </p:cNvPr>
          <p:cNvSpPr/>
          <p:nvPr/>
        </p:nvSpPr>
        <p:spPr>
          <a:xfrm>
            <a:off x="6669680" y="3798166"/>
            <a:ext cx="2316966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Welche Aufgaben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muss ich erledigen?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50AC0F0-CEF3-5DF9-D50C-D73FAF3E3385}"/>
              </a:ext>
            </a:extLst>
          </p:cNvPr>
          <p:cNvSpPr/>
          <p:nvPr/>
        </p:nvSpPr>
        <p:spPr>
          <a:xfrm>
            <a:off x="6812531" y="5375772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schwierig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sind die Aufgaben?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76CA0CD-4C02-16A7-7BB1-745E64294C65}"/>
              </a:ext>
            </a:extLst>
          </p:cNvPr>
          <p:cNvCxnSpPr>
            <a:cxnSpLocks/>
          </p:cNvCxnSpPr>
          <p:nvPr/>
        </p:nvCxnSpPr>
        <p:spPr>
          <a:xfrm flipH="1" flipV="1">
            <a:off x="2870816" y="2973079"/>
            <a:ext cx="837088" cy="1028489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59E2551B-8B1D-210B-6767-0BDD14924CEC}"/>
              </a:ext>
            </a:extLst>
          </p:cNvPr>
          <p:cNvCxnSpPr>
            <a:cxnSpLocks/>
          </p:cNvCxnSpPr>
          <p:nvPr/>
        </p:nvCxnSpPr>
        <p:spPr>
          <a:xfrm flipH="1">
            <a:off x="2915816" y="4451527"/>
            <a:ext cx="1263441" cy="849681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AAEE6B76-0ABE-5439-18AD-D266542C9BCE}"/>
              </a:ext>
            </a:extLst>
          </p:cNvPr>
          <p:cNvCxnSpPr>
            <a:cxnSpLocks/>
          </p:cNvCxnSpPr>
          <p:nvPr/>
        </p:nvCxnSpPr>
        <p:spPr>
          <a:xfrm flipH="1">
            <a:off x="5796136" y="2386240"/>
            <a:ext cx="890011" cy="313827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84E06A85-6351-2B11-8756-9CA08E8C9F68}"/>
              </a:ext>
            </a:extLst>
          </p:cNvPr>
          <p:cNvCxnSpPr>
            <a:cxnSpLocks/>
          </p:cNvCxnSpPr>
          <p:nvPr/>
        </p:nvCxnSpPr>
        <p:spPr>
          <a:xfrm flipH="1">
            <a:off x="6204857" y="4560363"/>
            <a:ext cx="529971" cy="145569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A2A5AB68-FC4C-F90B-2418-7354BE258398}"/>
              </a:ext>
            </a:extLst>
          </p:cNvPr>
          <p:cNvCxnSpPr>
            <a:cxnSpLocks/>
          </p:cNvCxnSpPr>
          <p:nvPr/>
        </p:nvCxnSpPr>
        <p:spPr>
          <a:xfrm flipH="1" flipV="1">
            <a:off x="6070773" y="5267091"/>
            <a:ext cx="798137" cy="133677"/>
          </a:xfrm>
          <a:prstGeom prst="line">
            <a:avLst/>
          </a:prstGeom>
          <a:ln w="38100">
            <a:solidFill>
              <a:srgbClr val="2394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1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908525" y="1722294"/>
            <a:ext cx="2839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0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Stundenplan</a:t>
            </a:r>
            <a:r>
              <a:rPr lang="de-DE" sz="1600" b="0" baseline="0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einer 5. Klasse </a:t>
            </a:r>
            <a:endParaRPr lang="de-DE" sz="1600" dirty="0">
              <a:latin typeface="Arial" panose="020B0604020202020204" pitchFamily="34" charset="0"/>
              <a:ea typeface="Univers 45 Light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19FAAB-471B-FD2B-E2BC-233772F75B21}"/>
              </a:ext>
            </a:extLst>
          </p:cNvPr>
          <p:cNvSpPr txBox="1"/>
          <p:nvPr/>
        </p:nvSpPr>
        <p:spPr>
          <a:xfrm>
            <a:off x="741161" y="1571207"/>
            <a:ext cx="4838952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 in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DOPPELSTUNDEN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243CFD-B1FE-9457-EB91-71CAC8FEF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869" b="15103"/>
          <a:stretch/>
        </p:blipFill>
        <p:spPr>
          <a:xfrm>
            <a:off x="1043608" y="2061308"/>
            <a:ext cx="7632848" cy="43361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7E2B23-F326-38B1-C9BD-4A0F489BD7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2"/>
          <a:stretch/>
        </p:blipFill>
        <p:spPr>
          <a:xfrm>
            <a:off x="1120080" y="6402814"/>
            <a:ext cx="7772400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5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755576" y="1196752"/>
            <a:ext cx="5256584" cy="9005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Univers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500" b="1" dirty="0">
                <a:latin typeface="Univers 45 Light" charset="0"/>
                <a:ea typeface="Univers 45 Light" charset="0"/>
                <a:cs typeface="Univers 45 Light" charset="0"/>
              </a:rPr>
              <a:t> </a:t>
            </a:r>
          </a:p>
          <a:p>
            <a:endParaRPr lang="de-DE" dirty="0">
              <a:latin typeface="Univers 45 Light" charset="0"/>
              <a:ea typeface="Univers 45 Light" charset="0"/>
              <a:cs typeface="Univers 45 Light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1116052" y="5661248"/>
            <a:ext cx="7384189" cy="938719"/>
          </a:xfrm>
          <a:prstGeom prst="rect">
            <a:avLst/>
          </a:prstGeom>
          <a:solidFill>
            <a:srgbClr val="2394CE"/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Donnerstag in der 9. und 10. Stunde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Kooperation zwischen Lehrkräften und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Sozialpädagog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*innen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A234DA-6ED7-7D18-DE2B-609B19E27090}"/>
              </a:ext>
            </a:extLst>
          </p:cNvPr>
          <p:cNvSpPr txBox="1"/>
          <p:nvPr/>
        </p:nvSpPr>
        <p:spPr>
          <a:xfrm>
            <a:off x="741160" y="1571207"/>
            <a:ext cx="5581186" cy="477054"/>
          </a:xfrm>
          <a:prstGeom prst="rect">
            <a:avLst/>
          </a:prstGeom>
          <a:solidFill>
            <a:srgbClr val="2394CE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SCHWERPUNKTKLASSEN</a:t>
            </a: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5. Jg.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BAAC1C-285F-73AB-BDEC-B983333E9A48}"/>
              </a:ext>
            </a:extLst>
          </p:cNvPr>
          <p:cNvSpPr/>
          <p:nvPr/>
        </p:nvSpPr>
        <p:spPr>
          <a:xfrm>
            <a:off x="1116052" y="2260405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BEWEGEN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E637544-A561-B6EB-100B-BB07E4F230D7}"/>
              </a:ext>
            </a:extLst>
          </p:cNvPr>
          <p:cNvSpPr/>
          <p:nvPr/>
        </p:nvSpPr>
        <p:spPr>
          <a:xfrm>
            <a:off x="3710259" y="2246184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ENTDECKEN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71652E2-0135-1998-BF7A-C13F8EBB1737}"/>
              </a:ext>
            </a:extLst>
          </p:cNvPr>
          <p:cNvSpPr/>
          <p:nvPr/>
        </p:nvSpPr>
        <p:spPr>
          <a:xfrm>
            <a:off x="6304466" y="2242575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GESTALTEN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89A1BE8-23CD-D331-7CE3-C3399764CA0B}"/>
              </a:ext>
            </a:extLst>
          </p:cNvPr>
          <p:cNvSpPr/>
          <p:nvPr/>
        </p:nvSpPr>
        <p:spPr>
          <a:xfrm>
            <a:off x="1116052" y="3198746"/>
            <a:ext cx="2195775" cy="1331472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Ballsportarten | Turnen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Mountainbiken | Fitness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Gesundheit | Ernährung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Achtsamkeit | Fairness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904F753-35C8-66E4-E52A-A9E210C1A7E5}"/>
              </a:ext>
            </a:extLst>
          </p:cNvPr>
          <p:cNvSpPr/>
          <p:nvPr/>
        </p:nvSpPr>
        <p:spPr>
          <a:xfrm>
            <a:off x="3719199" y="3202720"/>
            <a:ext cx="2195775" cy="1331471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Mikroskopieren | Bionik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Experimente | Umwelt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Technik | Nachhaltigkeit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Programmieren | iPad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F115298-E781-D900-6D97-A0DBE9A77449}"/>
              </a:ext>
            </a:extLst>
          </p:cNvPr>
          <p:cNvSpPr/>
          <p:nvPr/>
        </p:nvSpPr>
        <p:spPr>
          <a:xfrm>
            <a:off x="6304466" y="3198746"/>
            <a:ext cx="2195775" cy="1323547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Theater | Tanz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Musik | Film</a:t>
            </a:r>
          </a:p>
          <a:p>
            <a:pPr algn="ctr"/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Werken | Kunst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Töpfern | Zirkus</a:t>
            </a:r>
            <a:b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DA75031-C2DA-A495-534F-EE966B387FC5}"/>
              </a:ext>
            </a:extLst>
          </p:cNvPr>
          <p:cNvSpPr/>
          <p:nvPr/>
        </p:nvSpPr>
        <p:spPr>
          <a:xfrm>
            <a:off x="1116052" y="4685955"/>
            <a:ext cx="1728000" cy="780978"/>
          </a:xfrm>
          <a:prstGeom prst="rect">
            <a:avLst/>
          </a:prstGeom>
          <a:solidFill>
            <a:srgbClr val="E62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ERFOLGE FEIERN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6AC497F-F0CB-7865-35F5-67C5A1DA4DD2}"/>
              </a:ext>
            </a:extLst>
          </p:cNvPr>
          <p:cNvSpPr/>
          <p:nvPr/>
        </p:nvSpPr>
        <p:spPr>
          <a:xfrm>
            <a:off x="3000586" y="4685955"/>
            <a:ext cx="1730588" cy="780978"/>
          </a:xfrm>
          <a:prstGeom prst="rect">
            <a:avLst/>
          </a:prstGeom>
          <a:solidFill>
            <a:srgbClr val="EFC6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KOMPETENZEN ERWERBEN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FE5FB4D-397B-985A-1CDF-F00A37FE5018}"/>
              </a:ext>
            </a:extLst>
          </p:cNvPr>
          <p:cNvSpPr/>
          <p:nvPr/>
        </p:nvSpPr>
        <p:spPr>
          <a:xfrm>
            <a:off x="4887708" y="4674423"/>
            <a:ext cx="1728000" cy="780978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STÄRKEN STÄRKEN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20920DA-6691-61EA-3DCC-BE0CD8835DE6}"/>
              </a:ext>
            </a:extLst>
          </p:cNvPr>
          <p:cNvSpPr/>
          <p:nvPr/>
        </p:nvSpPr>
        <p:spPr>
          <a:xfrm>
            <a:off x="6772241" y="4685955"/>
            <a:ext cx="1728000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FREI WÄHLEN</a:t>
            </a:r>
          </a:p>
        </p:txBody>
      </p:sp>
    </p:spTree>
    <p:extLst>
      <p:ext uri="{BB962C8B-B14F-4D97-AF65-F5344CB8AC3E}">
        <p14:creationId xmlns:p14="http://schemas.microsoft.com/office/powerpoint/2010/main" val="3957052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C527A7-2C4D-F27F-AFE2-449175DA1833}"/>
              </a:ext>
            </a:extLst>
          </p:cNvPr>
          <p:cNvSpPr/>
          <p:nvPr/>
        </p:nvSpPr>
        <p:spPr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MODERNE AUSSTATTUNG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E7FFFA-7896-A64C-706E-9654565C60B0}"/>
              </a:ext>
            </a:extLst>
          </p:cNvPr>
          <p:cNvSpPr/>
          <p:nvPr/>
        </p:nvSpPr>
        <p:spPr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BEZIEHUNGS- ARBEIT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A7CC98-3893-B62A-A241-AF71914A0E7D}"/>
              </a:ext>
            </a:extLst>
          </p:cNvPr>
          <p:cNvSpPr/>
          <p:nvPr/>
        </p:nvSpPr>
        <p:spPr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WBG LERNKULTUR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16C04-77DB-9087-7A58-EB5150CB371F}"/>
              </a:ext>
            </a:extLst>
          </p:cNvPr>
          <p:cNvSpPr/>
          <p:nvPr/>
        </p:nvSpPr>
        <p:spPr>
          <a:xfrm>
            <a:off x="6000284" y="5013176"/>
            <a:ext cx="2195775" cy="1489156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LÄNGERE GEMEINSAMESCHULZEIT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7E4BD0-66F3-D59B-863B-F5E45331A4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84" y="2683800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41161" y="2276872"/>
            <a:ext cx="8047952" cy="3600986"/>
          </a:xfrm>
          <a:prstGeom prst="rect">
            <a:avLst/>
          </a:prstGeom>
          <a:solidFill>
            <a:srgbClr val="DA8708"/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In der 5. Jahrgangsstufe werden alle Schüler*innen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gemeinsam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unterrichtet.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Im 6. und 7. Jahrgang erfolgt eine Differenzierung in den Fächern</a:t>
            </a:r>
          </a:p>
          <a:p>
            <a:pPr marL="800100" lvl="1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Englisch (6. Klasse)</a:t>
            </a:r>
          </a:p>
          <a:p>
            <a:pPr marL="800100" lvl="1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Mathematik (6. Klasse)</a:t>
            </a:r>
          </a:p>
          <a:p>
            <a:pPr marL="800100" lvl="1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Deutsch (7. Klasse)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7FD56E-1342-3C2A-35FC-FDF8CED06197}"/>
              </a:ext>
            </a:extLst>
          </p:cNvPr>
          <p:cNvSpPr txBox="1"/>
          <p:nvPr/>
        </p:nvSpPr>
        <p:spPr>
          <a:xfrm>
            <a:off x="741160" y="1571207"/>
            <a:ext cx="5581186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 in der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KERNGRUPPE</a:t>
            </a:r>
          </a:p>
        </p:txBody>
      </p:sp>
    </p:spTree>
    <p:extLst>
      <p:ext uri="{BB962C8B-B14F-4D97-AF65-F5344CB8AC3E}">
        <p14:creationId xmlns:p14="http://schemas.microsoft.com/office/powerpoint/2010/main" val="37965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8364BA8-0B21-F24C-F3C1-7EDCBFFA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11880"/>
          <a:stretch/>
        </p:blipFill>
        <p:spPr>
          <a:xfrm>
            <a:off x="1120080" y="2276872"/>
            <a:ext cx="7772400" cy="4101091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500" dirty="0">
              <a:solidFill>
                <a:schemeClr val="tx1"/>
              </a:solidFill>
              <a:latin typeface="Univers 45 Light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085F13-7363-0628-F2A1-56BBE6C43426}"/>
              </a:ext>
            </a:extLst>
          </p:cNvPr>
          <p:cNvSpPr txBox="1"/>
          <p:nvPr/>
        </p:nvSpPr>
        <p:spPr>
          <a:xfrm>
            <a:off x="741160" y="1571207"/>
            <a:ext cx="3974856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Organisationsmodell WBG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0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4B5A478F-170C-38C1-5581-85F540EDC855}"/>
              </a:ext>
            </a:extLst>
          </p:cNvPr>
          <p:cNvGrpSpPr/>
          <p:nvPr/>
        </p:nvGrpSpPr>
        <p:grpSpPr>
          <a:xfrm rot="7519945">
            <a:off x="6590346" y="3111679"/>
            <a:ext cx="74936" cy="1685472"/>
            <a:chOff x="2561096" y="2332984"/>
            <a:chExt cx="74936" cy="1498737"/>
          </a:xfrm>
        </p:grpSpPr>
        <p:sp>
          <p:nvSpPr>
            <p:cNvPr id="26" name="Gerade Verbindung 3">
              <a:extLst>
                <a:ext uri="{FF2B5EF4-FFF2-40B4-BE49-F238E27FC236}">
                  <a16:creationId xmlns:a16="http://schemas.microsoft.com/office/drawing/2014/main" id="{C31A0F9B-0F18-BE0B-BFA2-2DAECF3A76CB}"/>
                </a:ext>
              </a:extLst>
            </p:cNvPr>
            <p:cNvSpPr/>
            <p:nvPr/>
          </p:nvSpPr>
          <p:spPr>
            <a:xfrm rot="17692822">
              <a:off x="1849195" y="3071751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Gerade Verbindung 4">
              <a:extLst>
                <a:ext uri="{FF2B5EF4-FFF2-40B4-BE49-F238E27FC236}">
                  <a16:creationId xmlns:a16="http://schemas.microsoft.com/office/drawing/2014/main" id="{DD4EC93B-1CFD-BBC3-8EED-EB03C7C2031B}"/>
                </a:ext>
              </a:extLst>
            </p:cNvPr>
            <p:cNvSpPr txBox="1"/>
            <p:nvPr/>
          </p:nvSpPr>
          <p:spPr>
            <a:xfrm rot="17692822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500" kern="120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6903A43-FB2F-C34D-4C64-752FED18433F}"/>
              </a:ext>
            </a:extLst>
          </p:cNvPr>
          <p:cNvGrpSpPr/>
          <p:nvPr/>
        </p:nvGrpSpPr>
        <p:grpSpPr>
          <a:xfrm rot="21056081">
            <a:off x="4128601" y="3111680"/>
            <a:ext cx="74936" cy="1685472"/>
            <a:chOff x="2561096" y="2332984"/>
            <a:chExt cx="74936" cy="1498737"/>
          </a:xfrm>
        </p:grpSpPr>
        <p:sp>
          <p:nvSpPr>
            <p:cNvPr id="23" name="Gerade Verbindung 3">
              <a:extLst>
                <a:ext uri="{FF2B5EF4-FFF2-40B4-BE49-F238E27FC236}">
                  <a16:creationId xmlns:a16="http://schemas.microsoft.com/office/drawing/2014/main" id="{D4B1B5FB-2E00-FE1E-7237-52854B8D71BD}"/>
                </a:ext>
              </a:extLst>
            </p:cNvPr>
            <p:cNvSpPr/>
            <p:nvPr/>
          </p:nvSpPr>
          <p:spPr>
            <a:xfrm rot="17692822">
              <a:off x="1849195" y="3071751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Gerade Verbindung 4">
              <a:extLst>
                <a:ext uri="{FF2B5EF4-FFF2-40B4-BE49-F238E27FC236}">
                  <a16:creationId xmlns:a16="http://schemas.microsoft.com/office/drawing/2014/main" id="{D4293817-7FB9-0A99-EBDC-0ED16B618575}"/>
                </a:ext>
              </a:extLst>
            </p:cNvPr>
            <p:cNvSpPr txBox="1"/>
            <p:nvPr/>
          </p:nvSpPr>
          <p:spPr>
            <a:xfrm rot="17692822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500" kern="120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2900BC6-372B-BAD8-F52B-F1C7B397C612}"/>
              </a:ext>
            </a:extLst>
          </p:cNvPr>
          <p:cNvGrpSpPr/>
          <p:nvPr/>
        </p:nvGrpSpPr>
        <p:grpSpPr>
          <a:xfrm>
            <a:off x="2339752" y="3284984"/>
            <a:ext cx="74936" cy="1498737"/>
            <a:chOff x="2561096" y="2332984"/>
            <a:chExt cx="74936" cy="1498737"/>
          </a:xfrm>
        </p:grpSpPr>
        <p:sp>
          <p:nvSpPr>
            <p:cNvPr id="20" name="Gerade Verbindung 3">
              <a:extLst>
                <a:ext uri="{FF2B5EF4-FFF2-40B4-BE49-F238E27FC236}">
                  <a16:creationId xmlns:a16="http://schemas.microsoft.com/office/drawing/2014/main" id="{748CBC56-BA87-0E91-2BCE-3E472528C834}"/>
                </a:ext>
              </a:extLst>
            </p:cNvPr>
            <p:cNvSpPr/>
            <p:nvPr/>
          </p:nvSpPr>
          <p:spPr>
            <a:xfrm rot="17692822">
              <a:off x="1849195" y="3071751"/>
              <a:ext cx="1498737" cy="2120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601"/>
                  </a:moveTo>
                  <a:lnTo>
                    <a:pt x="1498737" y="1060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Gerade Verbindung 4">
              <a:extLst>
                <a:ext uri="{FF2B5EF4-FFF2-40B4-BE49-F238E27FC236}">
                  <a16:creationId xmlns:a16="http://schemas.microsoft.com/office/drawing/2014/main" id="{95CB9F67-FB77-C326-25C8-F7DD143F406C}"/>
                </a:ext>
              </a:extLst>
            </p:cNvPr>
            <p:cNvSpPr txBox="1"/>
            <p:nvPr/>
          </p:nvSpPr>
          <p:spPr>
            <a:xfrm rot="17692822">
              <a:off x="2561096" y="3044884"/>
              <a:ext cx="74936" cy="74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DE" sz="500" kern="1200"/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F1337E69-740C-669F-7FE7-E72E4CAA818C}"/>
              </a:ext>
            </a:extLst>
          </p:cNvPr>
          <p:cNvSpPr/>
          <p:nvPr/>
        </p:nvSpPr>
        <p:spPr>
          <a:xfrm>
            <a:off x="5144125" y="4400563"/>
            <a:ext cx="3600396" cy="1944216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ALLE WEITEREN FÄCHER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Unterricht gemeinsam in der Kerngruppe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41DD76-0698-CE55-F57A-2556437D5554}"/>
              </a:ext>
            </a:extLst>
          </p:cNvPr>
          <p:cNvSpPr txBox="1"/>
          <p:nvPr/>
        </p:nvSpPr>
        <p:spPr>
          <a:xfrm>
            <a:off x="741160" y="1571207"/>
            <a:ext cx="5487024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Organisationsmodell 5. auf 6. Klasse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D49CD3-9EA8-C1DE-33A8-5AEC1C712557}"/>
              </a:ext>
            </a:extLst>
          </p:cNvPr>
          <p:cNvSpPr txBox="1"/>
          <p:nvPr/>
        </p:nvSpPr>
        <p:spPr>
          <a:xfrm>
            <a:off x="741160" y="4400563"/>
            <a:ext cx="1890000" cy="1944216"/>
          </a:xfrm>
          <a:prstGeom prst="rect">
            <a:avLst/>
          </a:prstGeom>
          <a:solidFill>
            <a:srgbClr val="EEC5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Aufteilung in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A- und B-Kurs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E8A5F2F-1896-BF97-223B-3CEFE5DC91BE}"/>
              </a:ext>
            </a:extLst>
          </p:cNvPr>
          <p:cNvSpPr/>
          <p:nvPr/>
        </p:nvSpPr>
        <p:spPr>
          <a:xfrm>
            <a:off x="2944010" y="4400563"/>
            <a:ext cx="1890000" cy="1944216"/>
          </a:xfrm>
          <a:prstGeom prst="rect">
            <a:avLst/>
          </a:prstGeom>
          <a:solidFill>
            <a:srgbClr val="569B8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Aufteilung in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A- und B-Kurs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A5C8651-A326-2D80-1228-E3B2E8DF7B91}"/>
              </a:ext>
            </a:extLst>
          </p:cNvPr>
          <p:cNvSpPr/>
          <p:nvPr/>
        </p:nvSpPr>
        <p:spPr>
          <a:xfrm>
            <a:off x="741160" y="2378510"/>
            <a:ext cx="8007301" cy="1050490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GESAMTER UNTERRICHT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gemeinsam in der Kerngruppe</a:t>
            </a:r>
          </a:p>
        </p:txBody>
      </p:sp>
    </p:spTree>
    <p:extLst>
      <p:ext uri="{BB962C8B-B14F-4D97-AF65-F5344CB8AC3E}">
        <p14:creationId xmlns:p14="http://schemas.microsoft.com/office/powerpoint/2010/main" val="149758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EBF0E0-F7D6-19E2-CBED-A0C96146E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1736812"/>
            <a:ext cx="3924436" cy="392443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085202D-7645-DB7D-70D0-B942F3DC5CA1}"/>
              </a:ext>
            </a:extLst>
          </p:cNvPr>
          <p:cNvSpPr/>
          <p:nvPr/>
        </p:nvSpPr>
        <p:spPr>
          <a:xfrm>
            <a:off x="1387404" y="2209874"/>
            <a:ext cx="3184596" cy="301932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SIE MÜSSEN KEINE FOTOS MACHEN – DIE PRÄSENTATION FINDEN SIE AUCH HIER:</a:t>
            </a:r>
          </a:p>
        </p:txBody>
      </p:sp>
    </p:spTree>
    <p:extLst>
      <p:ext uri="{BB962C8B-B14F-4D97-AF65-F5344CB8AC3E}">
        <p14:creationId xmlns:p14="http://schemas.microsoft.com/office/powerpoint/2010/main" val="389909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B7193387-3EA9-2FCE-4B23-9D8471740EFE}"/>
              </a:ext>
            </a:extLst>
          </p:cNvPr>
          <p:cNvSpPr txBox="1"/>
          <p:nvPr/>
        </p:nvSpPr>
        <p:spPr>
          <a:xfrm>
            <a:off x="732865" y="2571621"/>
            <a:ext cx="1876589" cy="1440000"/>
          </a:xfrm>
          <a:prstGeom prst="rect">
            <a:avLst/>
          </a:prstGeom>
          <a:solidFill>
            <a:srgbClr val="DA8708">
              <a:alpha val="39357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1337E69-740C-669F-7FE7-E72E4CAA818C}"/>
              </a:ext>
            </a:extLst>
          </p:cNvPr>
          <p:cNvSpPr/>
          <p:nvPr/>
        </p:nvSpPr>
        <p:spPr>
          <a:xfrm>
            <a:off x="2770007" y="3973895"/>
            <a:ext cx="5974515" cy="1440000"/>
          </a:xfrm>
          <a:prstGeom prst="rect">
            <a:avLst/>
          </a:prstGeom>
          <a:solidFill>
            <a:srgbClr val="2B749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 IN DER KERNGRUPPE:</a:t>
            </a:r>
          </a:p>
          <a:p>
            <a:pPr algn="ctr"/>
            <a:r>
              <a:rPr lang="de-DE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Geschichte, Geografie, Biologie, Religion | Ethik</a:t>
            </a:r>
          </a:p>
          <a:p>
            <a:pPr algn="ctr"/>
            <a:r>
              <a:rPr lang="de-DE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Kunst</a:t>
            </a:r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Musik, Sport</a:t>
            </a:r>
          </a:p>
          <a:p>
            <a:pPr algn="ctr"/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41DD76-0698-CE55-F57A-2556437D5554}"/>
              </a:ext>
            </a:extLst>
          </p:cNvPr>
          <p:cNvSpPr txBox="1"/>
          <p:nvPr/>
        </p:nvSpPr>
        <p:spPr>
          <a:xfrm>
            <a:off x="741160" y="1571207"/>
            <a:ext cx="4478912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Organisationsmodell 7. Klasse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D49CD3-9EA8-C1DE-33A8-5AEC1C712557}"/>
              </a:ext>
            </a:extLst>
          </p:cNvPr>
          <p:cNvSpPr txBox="1"/>
          <p:nvPr/>
        </p:nvSpPr>
        <p:spPr>
          <a:xfrm>
            <a:off x="2770007" y="2389798"/>
            <a:ext cx="1890000" cy="1440000"/>
          </a:xfrm>
          <a:prstGeom prst="rect">
            <a:avLst/>
          </a:prstGeom>
          <a:solidFill>
            <a:srgbClr val="EEC5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ENGLISCH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Aufteilung in </a:t>
            </a:r>
            <a:b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A-, B- und C-Kurs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E8A5F2F-1896-BF97-223B-3CEFE5DC91BE}"/>
              </a:ext>
            </a:extLst>
          </p:cNvPr>
          <p:cNvSpPr/>
          <p:nvPr/>
        </p:nvSpPr>
        <p:spPr>
          <a:xfrm>
            <a:off x="4812265" y="2389799"/>
            <a:ext cx="1890000" cy="1440000"/>
          </a:xfrm>
          <a:prstGeom prst="rect">
            <a:avLst/>
          </a:prstGeom>
          <a:solidFill>
            <a:srgbClr val="569B8A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MATHEMATIK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Aufteilung in </a:t>
            </a:r>
            <a:b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A-, B-und C-Kurs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3D94C33-BEF5-8336-158A-DAAB481AF6F2}"/>
              </a:ext>
            </a:extLst>
          </p:cNvPr>
          <p:cNvSpPr txBox="1"/>
          <p:nvPr/>
        </p:nvSpPr>
        <p:spPr>
          <a:xfrm>
            <a:off x="6854523" y="2389799"/>
            <a:ext cx="1890000" cy="1440000"/>
          </a:xfrm>
          <a:prstGeom prst="rect">
            <a:avLst/>
          </a:prstGeom>
          <a:solidFill>
            <a:srgbClr val="2394C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</a:p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Aufteilung in </a:t>
            </a:r>
            <a:b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A-, B- und C-Kurs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809BF6-A055-EB78-37A3-E4C4DDF96470}"/>
              </a:ext>
            </a:extLst>
          </p:cNvPr>
          <p:cNvSpPr txBox="1"/>
          <p:nvPr/>
        </p:nvSpPr>
        <p:spPr>
          <a:xfrm>
            <a:off x="741160" y="2389798"/>
            <a:ext cx="1876589" cy="1440000"/>
          </a:xfrm>
          <a:prstGeom prst="rect">
            <a:avLst/>
          </a:prstGeom>
          <a:solidFill>
            <a:srgbClr val="DA8708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FRANZÖSISCH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F4EB67-C976-F27B-321E-A4960F7BA6D8}"/>
              </a:ext>
            </a:extLst>
          </p:cNvPr>
          <p:cNvSpPr txBox="1"/>
          <p:nvPr/>
        </p:nvSpPr>
        <p:spPr>
          <a:xfrm>
            <a:off x="741159" y="3973894"/>
            <a:ext cx="1876589" cy="1440000"/>
          </a:xfrm>
          <a:prstGeom prst="rect">
            <a:avLst/>
          </a:prstGeom>
          <a:solidFill>
            <a:srgbClr val="DA8708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191" tIns="6191" rIns="6191" bIns="6191" numCol="1" spcCol="1270" anchor="ctr" anchorCtr="0">
            <a:noAutofit/>
          </a:bodyPr>
          <a:lstStyle/>
          <a:p>
            <a:pPr algn="ctr" defTabSz="433388">
              <a:spcBef>
                <a:spcPct val="0"/>
              </a:spcBef>
              <a:spcAft>
                <a:spcPct val="35000"/>
              </a:spcAft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HAUSWIRTSCHAFT &amp; WERKEN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326E005-7CBE-3275-74FB-DB668E886E26}"/>
              </a:ext>
            </a:extLst>
          </p:cNvPr>
          <p:cNvSpPr/>
          <p:nvPr/>
        </p:nvSpPr>
        <p:spPr>
          <a:xfrm>
            <a:off x="741160" y="5557991"/>
            <a:ext cx="8003362" cy="7921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7. </a:t>
            </a:r>
            <a:r>
              <a:rPr lang="de-DE" sz="1600" b="1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  <a:sym typeface="Wingdings" pitchFamily="2" charset="2"/>
              </a:rPr>
              <a:t>AUF 8. JAHRGANG</a:t>
            </a:r>
          </a:p>
          <a:p>
            <a:pPr algn="ctr"/>
            <a:r>
              <a:rPr lang="de-DE" sz="1600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Entscheidung der Schullaufbahn nach Notenbild | Wahl des Zweigs</a:t>
            </a:r>
          </a:p>
        </p:txBody>
      </p:sp>
    </p:spTree>
    <p:extLst>
      <p:ext uri="{BB962C8B-B14F-4D97-AF65-F5344CB8AC3E}">
        <p14:creationId xmlns:p14="http://schemas.microsoft.com/office/powerpoint/2010/main" val="430902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520CC41D-0A1F-664C-7470-12B51B6445A2}"/>
              </a:ext>
            </a:extLst>
          </p:cNvPr>
          <p:cNvCxnSpPr/>
          <p:nvPr/>
        </p:nvCxnSpPr>
        <p:spPr>
          <a:xfrm>
            <a:off x="4770632" y="2732464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01318F62-B3DB-2A08-F1F8-E43F37BC0089}"/>
              </a:ext>
            </a:extLst>
          </p:cNvPr>
          <p:cNvCxnSpPr/>
          <p:nvPr/>
        </p:nvCxnSpPr>
        <p:spPr>
          <a:xfrm>
            <a:off x="7504240" y="2784191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BAEE0114-8EFA-2306-6EE7-79B6BC0AA638}"/>
              </a:ext>
            </a:extLst>
          </p:cNvPr>
          <p:cNvCxnSpPr/>
          <p:nvPr/>
        </p:nvCxnSpPr>
        <p:spPr>
          <a:xfrm>
            <a:off x="2017601" y="2669955"/>
            <a:ext cx="0" cy="3240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613DE2D1-F7C9-0D7F-C632-21D8A89130A1}"/>
              </a:ext>
            </a:extLst>
          </p:cNvPr>
          <p:cNvSpPr/>
          <p:nvPr/>
        </p:nvSpPr>
        <p:spPr>
          <a:xfrm>
            <a:off x="741160" y="3054935"/>
            <a:ext cx="2520000" cy="1834913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MITTELSCHULE</a:t>
            </a:r>
          </a:p>
          <a:p>
            <a:pPr algn="ctr"/>
            <a:endParaRPr lang="de-D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</a:t>
            </a:r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Wirtschaft &amp; Kommunikation</a:t>
            </a: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| Technik</a:t>
            </a: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| Ernährung &amp; Soziales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41DD76-0698-CE55-F57A-2556437D5554}"/>
              </a:ext>
            </a:extLst>
          </p:cNvPr>
          <p:cNvSpPr txBox="1"/>
          <p:nvPr/>
        </p:nvSpPr>
        <p:spPr>
          <a:xfrm>
            <a:off x="741160" y="1571207"/>
            <a:ext cx="491096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Organisationsmodell ab 8. Klasse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D14BC65-08F2-DDCA-3C64-88CEE683C3D2}"/>
              </a:ext>
            </a:extLst>
          </p:cNvPr>
          <p:cNvSpPr/>
          <p:nvPr/>
        </p:nvSpPr>
        <p:spPr>
          <a:xfrm>
            <a:off x="741160" y="2379381"/>
            <a:ext cx="8004809" cy="581149"/>
          </a:xfrm>
          <a:prstGeom prst="rect">
            <a:avLst/>
          </a:prstGeom>
          <a:solidFill>
            <a:srgbClr val="E6282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de-DE" sz="1500" b="1" dirty="0">
                <a:latin typeface="Arial" panose="020B0604020202020204" pitchFamily="34" charset="0"/>
                <a:cs typeface="Arial" panose="020B0604020202020204" pitchFamily="34" charset="0"/>
              </a:rPr>
              <a:t>LAUFBAHNENTSCHEIDUNG nach 7. KLASSE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27D0603-E354-C441-F07D-2BF6BCEFBCB4}"/>
              </a:ext>
            </a:extLst>
          </p:cNvPr>
          <p:cNvSpPr/>
          <p:nvPr/>
        </p:nvSpPr>
        <p:spPr>
          <a:xfrm>
            <a:off x="3492160" y="3065998"/>
            <a:ext cx="2520000" cy="1834912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REALSCHULE</a:t>
            </a:r>
          </a:p>
          <a:p>
            <a:pPr algn="ctr"/>
            <a:endParaRPr lang="de-D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 I | Mathematik</a:t>
            </a: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 II | </a:t>
            </a:r>
            <a:r>
              <a:rPr lang="de-D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</a:t>
            </a:r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 </a:t>
            </a:r>
            <a:r>
              <a:rPr lang="de-DE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IIIa</a:t>
            </a:r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Französisch, Kunst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A741C6E-5C84-5745-001B-4CED415B7304}"/>
              </a:ext>
            </a:extLst>
          </p:cNvPr>
          <p:cNvSpPr/>
          <p:nvPr/>
        </p:nvSpPr>
        <p:spPr>
          <a:xfrm>
            <a:off x="6225768" y="3065998"/>
            <a:ext cx="2520000" cy="1812787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t" anchorCtr="1"/>
          <a:lstStyle/>
          <a:p>
            <a:pPr algn="ctr"/>
            <a:r>
              <a:rPr lang="de-DE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GYMNASIUM</a:t>
            </a:r>
          </a:p>
          <a:p>
            <a:pPr algn="ctr"/>
            <a:endParaRPr lang="de-D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naturwissenschaftlich-technologisch</a:t>
            </a: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(Schulaufgaben in Französisch, Physik, Chemie)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0D4A334-D650-22A4-3EFD-E2D78B0803A3}"/>
              </a:ext>
            </a:extLst>
          </p:cNvPr>
          <p:cNvSpPr/>
          <p:nvPr/>
        </p:nvSpPr>
        <p:spPr>
          <a:xfrm>
            <a:off x="741160" y="4984255"/>
            <a:ext cx="8004608" cy="581148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8. AUF 9. JAHRGANG</a:t>
            </a:r>
            <a:endParaRPr lang="de-DE" sz="1600" b="1" dirty="0">
              <a:latin typeface="Arial" panose="020B0604020202020204" pitchFamily="34" charset="0"/>
              <a:ea typeface="Univers 45 Light" charset="0"/>
              <a:cs typeface="Arial" panose="020B0604020202020204" pitchFamily="34" charset="0"/>
              <a:sym typeface="Wingdings" pitchFamily="2" charset="2"/>
            </a:endParaRPr>
          </a:p>
          <a:p>
            <a:pPr algn="ctr"/>
            <a:r>
              <a:rPr lang="de-DE" sz="1600" dirty="0"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Entscheidung der Schullaufbahn nach Notenbild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D602D-40D0-E871-0FA7-7F2B11B7A015}"/>
              </a:ext>
            </a:extLst>
          </p:cNvPr>
          <p:cNvSpPr/>
          <p:nvPr/>
        </p:nvSpPr>
        <p:spPr>
          <a:xfrm>
            <a:off x="740959" y="5682250"/>
            <a:ext cx="8004809" cy="581149"/>
          </a:xfrm>
          <a:prstGeom prst="rect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9. / 10. JAHRGANG (abschlussbezogene Klassen)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Unterricht nach dem Lehrplan der jeweiligen Schulart</a:t>
            </a:r>
            <a:endParaRPr lang="de-D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erade Verbindung 4">
            <a:extLst>
              <a:ext uri="{FF2B5EF4-FFF2-40B4-BE49-F238E27FC236}">
                <a16:creationId xmlns:a16="http://schemas.microsoft.com/office/drawing/2014/main" id="{76379258-EF30-F604-B151-1E0E7D1A14F4}"/>
              </a:ext>
            </a:extLst>
          </p:cNvPr>
          <p:cNvSpPr txBox="1"/>
          <p:nvPr/>
        </p:nvSpPr>
        <p:spPr>
          <a:xfrm rot="16239713">
            <a:off x="2339752" y="3996884"/>
            <a:ext cx="74936" cy="74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de-DE" sz="500" kern="1200"/>
          </a:p>
        </p:txBody>
      </p:sp>
    </p:spTree>
    <p:extLst>
      <p:ext uri="{BB962C8B-B14F-4D97-AF65-F5344CB8AC3E}">
        <p14:creationId xmlns:p14="http://schemas.microsoft.com/office/powerpoint/2010/main" val="679992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500" dirty="0">
              <a:solidFill>
                <a:schemeClr val="tx1"/>
              </a:solidFill>
              <a:latin typeface="Univers 45 Light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1085F13-7363-0628-F2A1-56BBE6C43426}"/>
              </a:ext>
            </a:extLst>
          </p:cNvPr>
          <p:cNvSpPr txBox="1"/>
          <p:nvPr/>
        </p:nvSpPr>
        <p:spPr>
          <a:xfrm>
            <a:off x="741160" y="1571207"/>
            <a:ext cx="4118872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Organisationsmodell | 5 - 7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D07C22B-86C8-0EB0-3B6D-0BA855C56BE3}"/>
              </a:ext>
            </a:extLst>
          </p:cNvPr>
          <p:cNvGrpSpPr/>
          <p:nvPr/>
        </p:nvGrpSpPr>
        <p:grpSpPr>
          <a:xfrm>
            <a:off x="1131547" y="2050003"/>
            <a:ext cx="6048672" cy="4579709"/>
            <a:chOff x="2051720" y="2636912"/>
            <a:chExt cx="5040560" cy="3816424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8364BA8-0B21-F24C-F3C1-7EDCBFFA8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27226" r="42617" b="20445"/>
            <a:stretch/>
          </p:blipFill>
          <p:spPr>
            <a:xfrm>
              <a:off x="2051720" y="2924944"/>
              <a:ext cx="5040560" cy="3528392"/>
            </a:xfrm>
            <a:prstGeom prst="rect">
              <a:avLst/>
            </a:prstGeom>
          </p:spPr>
        </p:pic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DFBB798-5AC3-2BF7-7DCE-CA19FC58D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17358" r="42617" b="78238"/>
            <a:stretch/>
          </p:blipFill>
          <p:spPr>
            <a:xfrm>
              <a:off x="2051720" y="2636912"/>
              <a:ext cx="5040560" cy="296926"/>
            </a:xfrm>
            <a:prstGeom prst="rect">
              <a:avLst/>
            </a:prstGeom>
          </p:spPr>
        </p:pic>
      </p:grpSp>
      <p:sp>
        <p:nvSpPr>
          <p:cNvPr id="5" name="Rechteck 4">
            <a:extLst>
              <a:ext uri="{FF2B5EF4-FFF2-40B4-BE49-F238E27FC236}">
                <a16:creationId xmlns:a16="http://schemas.microsoft.com/office/drawing/2014/main" id="{19592A68-ECE2-7A42-AEB5-D22E9D2022AC}"/>
              </a:ext>
            </a:extLst>
          </p:cNvPr>
          <p:cNvSpPr/>
          <p:nvPr/>
        </p:nvSpPr>
        <p:spPr>
          <a:xfrm>
            <a:off x="7394824" y="3763038"/>
            <a:ext cx="1497656" cy="7809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nach Notenbild und Wahl des Zweigs</a:t>
            </a:r>
          </a:p>
        </p:txBody>
      </p:sp>
    </p:spTree>
    <p:extLst>
      <p:ext uri="{BB962C8B-B14F-4D97-AF65-F5344CB8AC3E}">
        <p14:creationId xmlns:p14="http://schemas.microsoft.com/office/powerpoint/2010/main" val="38622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500" dirty="0">
              <a:solidFill>
                <a:schemeClr val="tx1"/>
              </a:solidFill>
              <a:latin typeface="Univers 45 Light" pitchFamily="2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755576" y="3356992"/>
            <a:ext cx="6768752" cy="3335475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1800"/>
              </a:spcAft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Wir führen...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zur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gymnasialen Oberstufenreife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zur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mittleren Reife (Realschulabschluss)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zum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Qualifizierenden </a:t>
            </a:r>
            <a:r>
              <a:rPr lang="de-DE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Mittelschulabschluss </a:t>
            </a:r>
            <a:r>
              <a:rPr lang="de-DE" sz="1800" dirty="0" smtClean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(Ab dem 9. Jahrgang haben unsere Schüler*innen des Realschul- und Gymnasialbereichs die Möglichkeit, im Haus „extern“ an den Prüfungen zum Qualifizierenden Mittelschulabschluss teilzunehmen.)</a:t>
            </a:r>
          </a:p>
          <a:p>
            <a:pPr marL="342900" indent="-342900" algn="l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endParaRPr lang="de-DE" sz="2400" b="1" dirty="0">
              <a:solidFill>
                <a:schemeClr val="bg1"/>
              </a:solidFill>
              <a:latin typeface="Arial" panose="020B0604020202020204" pitchFamily="34" charset="0"/>
              <a:ea typeface="Univers 45 Light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B2D4577-61E5-0923-05BB-2BC9B7ACCD21}"/>
              </a:ext>
            </a:extLst>
          </p:cNvPr>
          <p:cNvSpPr txBox="1"/>
          <p:nvPr/>
        </p:nvSpPr>
        <p:spPr>
          <a:xfrm>
            <a:off x="741160" y="1571207"/>
            <a:ext cx="3448925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SCHULABSCHLÜSSE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1C566C-8F28-70A0-6C73-130F437ED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336" y="1571209"/>
            <a:ext cx="2462652" cy="16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70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500" dirty="0">
              <a:solidFill>
                <a:schemeClr val="tx1"/>
              </a:solidFill>
              <a:latin typeface="Univers 45 Light" charset="0"/>
              <a:ea typeface="Univers 45 Light" charset="0"/>
              <a:cs typeface="Univers 45 Light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B255BA-1AC5-DA3C-4D72-4917EA2AA2C5}"/>
              </a:ext>
            </a:extLst>
          </p:cNvPr>
          <p:cNvSpPr txBox="1"/>
          <p:nvPr/>
        </p:nvSpPr>
        <p:spPr>
          <a:xfrm>
            <a:off x="741160" y="1571207"/>
            <a:ext cx="599108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CHANCEN</a:t>
            </a: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HERAUSFORDERUNGEN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E8DDCCA-9E2E-623B-6A1C-09C1D6FB15D2}"/>
              </a:ext>
            </a:extLst>
          </p:cNvPr>
          <p:cNvSpPr/>
          <p:nvPr/>
        </p:nvSpPr>
        <p:spPr>
          <a:xfrm>
            <a:off x="2699792" y="3429000"/>
            <a:ext cx="3949412" cy="1864071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CHANCEN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3510DFB-1A19-55FC-6945-344340CE5F66}"/>
              </a:ext>
            </a:extLst>
          </p:cNvPr>
          <p:cNvSpPr/>
          <p:nvPr/>
        </p:nvSpPr>
        <p:spPr>
          <a:xfrm>
            <a:off x="5384760" y="2816748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Ganztag – stabile Lernumgebung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F5593C-911F-BC9B-ED8D-76F54B9A27F3}"/>
              </a:ext>
            </a:extLst>
          </p:cNvPr>
          <p:cNvSpPr/>
          <p:nvPr/>
        </p:nvSpPr>
        <p:spPr>
          <a:xfrm>
            <a:off x="6482648" y="4396453"/>
            <a:ext cx="2195775" cy="780978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Lernhaus – stabile Beziehungen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B42270-8555-D196-56E7-4C176E57B345}"/>
              </a:ext>
            </a:extLst>
          </p:cNvPr>
          <p:cNvSpPr/>
          <p:nvPr/>
        </p:nvSpPr>
        <p:spPr>
          <a:xfrm>
            <a:off x="1475656" y="2985473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längere Entwicklungszeit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D6A7A1-22F7-B979-BFA0-D1FCEFF1FDB8}"/>
              </a:ext>
            </a:extLst>
          </p:cNvPr>
          <p:cNvSpPr/>
          <p:nvPr/>
        </p:nvSpPr>
        <p:spPr>
          <a:xfrm>
            <a:off x="4072816" y="5139834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Lernen in der Gemeinschaft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FDB7504-3FFA-5FFE-8A14-ED9F356B2DD6}"/>
              </a:ext>
            </a:extLst>
          </p:cNvPr>
          <p:cNvSpPr/>
          <p:nvPr/>
        </p:nvSpPr>
        <p:spPr>
          <a:xfrm>
            <a:off x="989837" y="4749345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individualisierte Lernkultur</a:t>
            </a:r>
          </a:p>
        </p:txBody>
      </p:sp>
    </p:spTree>
    <p:extLst>
      <p:ext uri="{BB962C8B-B14F-4D97-AF65-F5344CB8AC3E}">
        <p14:creationId xmlns:p14="http://schemas.microsoft.com/office/powerpoint/2010/main" val="211579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80845F1-3908-DD86-8813-B46E8524AC0C}"/>
              </a:ext>
            </a:extLst>
          </p:cNvPr>
          <p:cNvSpPr/>
          <p:nvPr/>
        </p:nvSpPr>
        <p:spPr>
          <a:xfrm>
            <a:off x="2699792" y="3429000"/>
            <a:ext cx="3949412" cy="1864071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B255BA-1AC5-DA3C-4D72-4917EA2AA2C5}"/>
              </a:ext>
            </a:extLst>
          </p:cNvPr>
          <p:cNvSpPr txBox="1"/>
          <p:nvPr/>
        </p:nvSpPr>
        <p:spPr>
          <a:xfrm>
            <a:off x="741160" y="1571207"/>
            <a:ext cx="5991080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CHANCEN &amp;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HERAUSFORDERUNGEN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3510DFB-1A19-55FC-6945-344340CE5F66}"/>
              </a:ext>
            </a:extLst>
          </p:cNvPr>
          <p:cNvSpPr/>
          <p:nvPr/>
        </p:nvSpPr>
        <p:spPr>
          <a:xfrm>
            <a:off x="5868144" y="2542339"/>
            <a:ext cx="2880000" cy="1260000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Lehrplan-Anforderungen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zwischen Realschule und Gymnasium (5.-7. Jg.)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F5593C-911F-BC9B-ED8D-76F54B9A27F3}"/>
              </a:ext>
            </a:extLst>
          </p:cNvPr>
          <p:cNvSpPr/>
          <p:nvPr/>
        </p:nvSpPr>
        <p:spPr>
          <a:xfrm>
            <a:off x="5969598" y="4653014"/>
            <a:ext cx="2880000" cy="1260000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Verantwortung für das eigene Lernen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6D6A7A1-22F7-B979-BFA0-D1FCEFF1FDB8}"/>
              </a:ext>
            </a:extLst>
          </p:cNvPr>
          <p:cNvSpPr/>
          <p:nvPr/>
        </p:nvSpPr>
        <p:spPr>
          <a:xfrm>
            <a:off x="795101" y="2542339"/>
            <a:ext cx="2880000" cy="1260000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Reflexion des eigenen Lernprozesses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FDB7504-3FFA-5FFE-8A14-ED9F356B2DD6}"/>
              </a:ext>
            </a:extLst>
          </p:cNvPr>
          <p:cNvSpPr/>
          <p:nvPr/>
        </p:nvSpPr>
        <p:spPr>
          <a:xfrm>
            <a:off x="1107804" y="4941088"/>
            <a:ext cx="2880000" cy="1260000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Fachlehrer*innen-Prinzip</a:t>
            </a:r>
          </a:p>
        </p:txBody>
      </p:sp>
    </p:spTree>
    <p:extLst>
      <p:ext uri="{BB962C8B-B14F-4D97-AF65-F5344CB8AC3E}">
        <p14:creationId xmlns:p14="http://schemas.microsoft.com/office/powerpoint/2010/main" val="3920646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7FB129A-57AF-D64B-92E3-8B58B78DB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34101"/>
              </p:ext>
            </p:extLst>
          </p:nvPr>
        </p:nvGraphicFramePr>
        <p:xfrm>
          <a:off x="251520" y="2048261"/>
          <a:ext cx="9144000" cy="491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2FB08AD3-9B19-654B-95BC-2BE416B1F916}"/>
              </a:ext>
            </a:extLst>
          </p:cNvPr>
          <p:cNvSpPr txBox="1"/>
          <p:nvPr/>
        </p:nvSpPr>
        <p:spPr>
          <a:xfrm>
            <a:off x="619860" y="3894006"/>
            <a:ext cx="1724891" cy="1246495"/>
          </a:xfrm>
          <a:prstGeom prst="rect">
            <a:avLst/>
          </a:prstGeom>
          <a:solidFill>
            <a:srgbClr val="2E769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 Kinder </a:t>
            </a:r>
          </a:p>
          <a:p>
            <a:pPr algn="ctr"/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Kinder/Klasse</a:t>
            </a:r>
          </a:p>
          <a:p>
            <a:pPr algn="ctr"/>
            <a:endParaRPr lang="de-DE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Klassen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40ADC7-7B66-BD4C-9665-F609BC23B441}"/>
              </a:ext>
            </a:extLst>
          </p:cNvPr>
          <p:cNvSpPr txBox="1"/>
          <p:nvPr/>
        </p:nvSpPr>
        <p:spPr>
          <a:xfrm>
            <a:off x="7337131" y="3894006"/>
            <a:ext cx="1724891" cy="1246495"/>
          </a:xfrm>
          <a:prstGeom prst="rect">
            <a:avLst/>
          </a:prstGeom>
          <a:solidFill>
            <a:srgbClr val="2E7695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Härtefallregel auf schriftlichen Antrag bei 8 Kindern, der Rest wird gelost</a:t>
            </a: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7ED7853B-7CF8-5548-9D2F-80448CC95A86}"/>
              </a:ext>
            </a:extLst>
          </p:cNvPr>
          <p:cNvCxnSpPr/>
          <p:nvPr/>
        </p:nvCxnSpPr>
        <p:spPr>
          <a:xfrm>
            <a:off x="2344751" y="4505711"/>
            <a:ext cx="5039591" cy="0"/>
          </a:xfrm>
          <a:prstGeom prst="line">
            <a:avLst/>
          </a:prstGeom>
          <a:ln w="12700">
            <a:solidFill>
              <a:srgbClr val="2E7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E6D129B-F5BC-5F2E-4452-F84ABAA0FCAB}"/>
              </a:ext>
            </a:extLst>
          </p:cNvPr>
          <p:cNvSpPr txBox="1"/>
          <p:nvPr/>
        </p:nvSpPr>
        <p:spPr>
          <a:xfrm>
            <a:off x="741160" y="1571207"/>
            <a:ext cx="3902848" cy="477054"/>
          </a:xfrm>
          <a:prstGeom prst="rect">
            <a:avLst/>
          </a:prstGeom>
          <a:solidFill>
            <a:srgbClr val="878787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AUFNAHMEVERFAHREN</a:t>
            </a:r>
            <a:endParaRPr lang="de-DE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39DBC06-4536-6197-6046-CE3EE361B92A}"/>
              </a:ext>
            </a:extLst>
          </p:cNvPr>
          <p:cNvSpPr/>
          <p:nvPr/>
        </p:nvSpPr>
        <p:spPr>
          <a:xfrm>
            <a:off x="3715733" y="4004615"/>
            <a:ext cx="2215574" cy="1025275"/>
          </a:xfrm>
          <a:prstGeom prst="rect">
            <a:avLst/>
          </a:prstGeom>
          <a:solidFill>
            <a:srgbClr val="2394CE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ZIEL</a:t>
            </a:r>
          </a:p>
          <a:p>
            <a:pPr algn="ctr"/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ausgeglichenes Begabungsspektrum</a:t>
            </a:r>
          </a:p>
        </p:txBody>
      </p:sp>
    </p:spTree>
    <p:extLst>
      <p:ext uri="{BB962C8B-B14F-4D97-AF65-F5344CB8AC3E}">
        <p14:creationId xmlns:p14="http://schemas.microsoft.com/office/powerpoint/2010/main" val="381453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C527A7-2C4D-F27F-AFE2-449175DA1833}"/>
              </a:ext>
            </a:extLst>
          </p:cNvPr>
          <p:cNvSpPr/>
          <p:nvPr/>
        </p:nvSpPr>
        <p:spPr>
          <a:xfrm>
            <a:off x="1566370" y="4610540"/>
            <a:ext cx="2195775" cy="1489156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MODERNE AUSSTATTUNG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E7FFFA-7896-A64C-706E-9654565C60B0}"/>
              </a:ext>
            </a:extLst>
          </p:cNvPr>
          <p:cNvSpPr/>
          <p:nvPr/>
        </p:nvSpPr>
        <p:spPr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BEZIEHUNGS- ARBEIT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A7CC98-3893-B62A-A241-AF71914A0E7D}"/>
              </a:ext>
            </a:extLst>
          </p:cNvPr>
          <p:cNvSpPr/>
          <p:nvPr/>
        </p:nvSpPr>
        <p:spPr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WBG LERNKULTUR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16C04-77DB-9087-7A58-EB5150CB371F}"/>
              </a:ext>
            </a:extLst>
          </p:cNvPr>
          <p:cNvSpPr/>
          <p:nvPr/>
        </p:nvSpPr>
        <p:spPr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LÄNGERE GEMEINSAMESCHULZEIT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CCC7352-0D72-BB8B-66C2-772D2B008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6785" r="776" b="38771"/>
          <a:stretch/>
        </p:blipFill>
        <p:spPr>
          <a:xfrm>
            <a:off x="3764684" y="2683800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16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25028" y="2258302"/>
            <a:ext cx="8217398" cy="1431161"/>
          </a:xfrm>
          <a:prstGeom prst="rect">
            <a:avLst/>
          </a:prstGeom>
          <a:solidFill>
            <a:srgbClr val="5C9AB0"/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Alle Unterrichtsräume mit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Beamer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, Whiteboard,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AppleTV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und mehreren PCs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Anordnung der Räume um ein Forum (pro Lernhaus)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E8FB115-D1C9-50F9-9ADB-642C00F42EB3}"/>
              </a:ext>
            </a:extLst>
          </p:cNvPr>
          <p:cNvSpPr txBox="1"/>
          <p:nvPr/>
        </p:nvSpPr>
        <p:spPr>
          <a:xfrm>
            <a:off x="741160" y="1571207"/>
            <a:ext cx="6927184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SCHULHAUS </a:t>
            </a: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(jetzt und kommendes Jahr)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20B362-7E41-753B-1D87-65C802A5E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8" b="20424"/>
          <a:stretch/>
        </p:blipFill>
        <p:spPr>
          <a:xfrm>
            <a:off x="741160" y="4098661"/>
            <a:ext cx="81889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7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26915" y="2701739"/>
            <a:ext cx="5141229" cy="3508653"/>
          </a:xfrm>
          <a:prstGeom prst="rect">
            <a:avLst/>
          </a:prstGeom>
          <a:solidFill>
            <a:srgbClr val="5C9AB0"/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Einsatz von iPads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im Unterricht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für alle Schüler*innen ab der 7. </a:t>
            </a:r>
            <a:r>
              <a:rPr lang="de-DE" sz="2400" dirty="0" smtClean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Jahrgangsstufe, projektbezogen auch im 5. und 6. Jahrgang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ea typeface="Univers 45 Light" charset="0"/>
              <a:cs typeface="Arial" panose="020B0604020202020204" pitchFamily="34" charset="0"/>
            </a:endParaRP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Geräte sind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Leihgeräte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– nur eine Hülle muss gekauft werden</a:t>
            </a:r>
          </a:p>
          <a:p>
            <a:pPr marL="342900" indent="-342900" fontAlgn="base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Systematische medienpädagogische Begleitung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775243-3E3E-CA79-17D7-82EB35615A6E}"/>
              </a:ext>
            </a:extLst>
          </p:cNvPr>
          <p:cNvSpPr txBox="1"/>
          <p:nvPr/>
        </p:nvSpPr>
        <p:spPr>
          <a:xfrm>
            <a:off x="741160" y="1571207"/>
            <a:ext cx="2534696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iPad-KLASSEN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5506C7-7778-6D0F-4A8F-1826A8C72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95" y="1596442"/>
            <a:ext cx="2829745" cy="42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56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C527A7-2C4D-F27F-AFE2-449175DA1833}"/>
              </a:ext>
            </a:extLst>
          </p:cNvPr>
          <p:cNvSpPr/>
          <p:nvPr/>
        </p:nvSpPr>
        <p:spPr>
          <a:xfrm>
            <a:off x="1566370" y="4610540"/>
            <a:ext cx="2195775" cy="1489156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MODERNE AUSSTATTUNG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E7FFFA-7896-A64C-706E-9654565C60B0}"/>
              </a:ext>
            </a:extLst>
          </p:cNvPr>
          <p:cNvSpPr/>
          <p:nvPr/>
        </p:nvSpPr>
        <p:spPr>
          <a:xfrm>
            <a:off x="1187624" y="1772816"/>
            <a:ext cx="2195775" cy="1489156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BEZIEHUNGS- ARBEIT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A7CC98-3893-B62A-A241-AF71914A0E7D}"/>
              </a:ext>
            </a:extLst>
          </p:cNvPr>
          <p:cNvSpPr/>
          <p:nvPr/>
        </p:nvSpPr>
        <p:spPr>
          <a:xfrm>
            <a:off x="6516216" y="2006591"/>
            <a:ext cx="2195775" cy="148915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WBG LERNKULTUR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16C04-77DB-9087-7A58-EB5150CB371F}"/>
              </a:ext>
            </a:extLst>
          </p:cNvPr>
          <p:cNvSpPr/>
          <p:nvPr/>
        </p:nvSpPr>
        <p:spPr>
          <a:xfrm>
            <a:off x="6000284" y="5013176"/>
            <a:ext cx="2195775" cy="1489156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LÄNGERE GEMEINSAMESCHULZEIT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7C0814-4AAE-B7C8-9685-C353A75F6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84" y="2683800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75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16761"/>
          <a:stretch/>
        </p:blipFill>
        <p:spPr>
          <a:xfrm>
            <a:off x="741160" y="2060848"/>
            <a:ext cx="8223328" cy="438646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B775243-3E3E-CA79-17D7-82EB35615A6E}"/>
              </a:ext>
            </a:extLst>
          </p:cNvPr>
          <p:cNvSpPr txBox="1"/>
          <p:nvPr/>
        </p:nvSpPr>
        <p:spPr>
          <a:xfrm>
            <a:off x="741160" y="1679920"/>
            <a:ext cx="6927184" cy="477054"/>
          </a:xfrm>
          <a:prstGeom prst="rect">
            <a:avLst/>
          </a:prstGeom>
          <a:solidFill>
            <a:srgbClr val="5C9AB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HERBST 2024 | UMZUG an die Freudstraße 15</a:t>
            </a:r>
          </a:p>
        </p:txBody>
      </p:sp>
    </p:spTree>
    <p:extLst>
      <p:ext uri="{BB962C8B-B14F-4D97-AF65-F5344CB8AC3E}">
        <p14:creationId xmlns:p14="http://schemas.microsoft.com/office/powerpoint/2010/main" val="2743985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l="2569" t="3704" b="17287"/>
          <a:stretch/>
        </p:blipFill>
        <p:spPr>
          <a:xfrm>
            <a:off x="755576" y="1988840"/>
            <a:ext cx="82224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5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/>
          </p:cNvPicPr>
          <p:nvPr/>
        </p:nvPicPr>
        <p:blipFill rotWithShape="1">
          <a:blip r:embed="rId2"/>
          <a:srcRect t="2401" r="2627" b="19608"/>
          <a:stretch/>
        </p:blipFill>
        <p:spPr>
          <a:xfrm>
            <a:off x="742088" y="1988840"/>
            <a:ext cx="82224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/>
          <a:srcRect t="4167" r="5423" b="4167"/>
          <a:stretch/>
        </p:blipFill>
        <p:spPr>
          <a:xfrm>
            <a:off x="5041032" y="2204864"/>
            <a:ext cx="3024336" cy="302433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085202D-7645-DB7D-70D0-B942F3DC5CA1}"/>
              </a:ext>
            </a:extLst>
          </p:cNvPr>
          <p:cNvSpPr/>
          <p:nvPr/>
        </p:nvSpPr>
        <p:spPr>
          <a:xfrm>
            <a:off x="1387404" y="2209874"/>
            <a:ext cx="3184596" cy="301932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WEITERE INFORMATIONEN 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ZUM NEUBAU FINDEN 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13638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755576" y="2101299"/>
            <a:ext cx="8136904" cy="41044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sz="2500" dirty="0">
              <a:solidFill>
                <a:schemeClr val="tx1"/>
              </a:solidFill>
              <a:latin typeface="Univers 45 Light" pitchFamily="2" charset="0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778151" y="4728784"/>
            <a:ext cx="7846985" cy="1944216"/>
          </a:xfrm>
          <a:prstGeom prst="rect">
            <a:avLst/>
          </a:prstGeom>
          <a:solidFill>
            <a:srgbClr val="0A8036"/>
          </a:solidFill>
          <a:ln w="63500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Univers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Univers" pitchFamily="34" charset="0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None/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EINSCHREIBUNG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Donnerstag, 02. Mai 2024 | 14 - 18 Uhr</a:t>
            </a:r>
            <a:endParaRPr lang="de-DE" u="sng" dirty="0">
              <a:solidFill>
                <a:schemeClr val="bg1"/>
              </a:solidFill>
              <a:latin typeface="Arial" panose="020B0604020202020204" pitchFamily="34" charset="0"/>
              <a:ea typeface="Univers 45 Light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Freitag, 03. Mai 2024 | 8 - 12 Uhr und 14 - 18 Uhr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1160" y="2967335"/>
            <a:ext cx="3448421" cy="923330"/>
          </a:xfrm>
          <a:prstGeom prst="rect">
            <a:avLst/>
          </a:prstGeom>
          <a:solidFill>
            <a:srgbClr val="00B0F0"/>
          </a:solidFill>
          <a:ln w="635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Tag der offenen Tür</a:t>
            </a:r>
            <a:b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 Donnerstag, 25. Januar 2024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Univers 45 Light" charset="0"/>
                <a:cs typeface="Arial" panose="020B0604020202020204" pitchFamily="34" charset="0"/>
              </a:rPr>
              <a:t>von 15 - 19 Uhr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8762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D77D53-B681-CC5A-D2EA-F3284B77A50B}"/>
              </a:ext>
            </a:extLst>
          </p:cNvPr>
          <p:cNvSpPr txBox="1"/>
          <p:nvPr/>
        </p:nvSpPr>
        <p:spPr>
          <a:xfrm>
            <a:off x="741160" y="1571207"/>
            <a:ext cx="3326784" cy="477054"/>
          </a:xfrm>
          <a:prstGeom prst="rect">
            <a:avLst/>
          </a:prstGeom>
          <a:solidFill>
            <a:srgbClr val="DA8708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WICHTIGE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07671" y="2967335"/>
            <a:ext cx="3448800" cy="925200"/>
          </a:xfrm>
          <a:prstGeom prst="rect">
            <a:avLst/>
          </a:prstGeom>
          <a:solidFill>
            <a:srgbClr val="F2E723"/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https://www.wbg.musin.de/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C527A7-2C4D-F27F-AFE2-449175DA1833}"/>
              </a:ext>
            </a:extLst>
          </p:cNvPr>
          <p:cNvSpPr/>
          <p:nvPr/>
        </p:nvSpPr>
        <p:spPr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MODERNE AUSSTATTUNG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E7FFFA-7896-A64C-706E-9654565C60B0}"/>
              </a:ext>
            </a:extLst>
          </p:cNvPr>
          <p:cNvSpPr/>
          <p:nvPr/>
        </p:nvSpPr>
        <p:spPr>
          <a:xfrm>
            <a:off x="1187624" y="1772816"/>
            <a:ext cx="2195775" cy="1489156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BEZIEHUNGS- ARBEIT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A7CC98-3893-B62A-A241-AF71914A0E7D}"/>
              </a:ext>
            </a:extLst>
          </p:cNvPr>
          <p:cNvSpPr/>
          <p:nvPr/>
        </p:nvSpPr>
        <p:spPr>
          <a:xfrm>
            <a:off x="6516216" y="2006591"/>
            <a:ext cx="2195775" cy="1489156"/>
          </a:xfrm>
          <a:prstGeom prst="rect">
            <a:avLst/>
          </a:prstGeom>
          <a:solidFill>
            <a:srgbClr val="2394CE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WBG LERNKULTUR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16C04-77DB-9087-7A58-EB5150CB371F}"/>
              </a:ext>
            </a:extLst>
          </p:cNvPr>
          <p:cNvSpPr/>
          <p:nvPr/>
        </p:nvSpPr>
        <p:spPr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LÄNGERE GEMEINSAMESCHULZEIT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7BBF68-4F74-B80F-ECC2-DB9233CF07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42639" r="16255" b="5031"/>
          <a:stretch/>
        </p:blipFill>
        <p:spPr>
          <a:xfrm>
            <a:off x="3762145" y="2683800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6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56FA9305-775D-704B-95CD-DB609109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61" y="188640"/>
            <a:ext cx="5289209" cy="72908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40640" y="2204864"/>
            <a:ext cx="8047952" cy="3831818"/>
          </a:xfrm>
          <a:prstGeom prst="rect">
            <a:avLst/>
          </a:prstGeom>
          <a:solidFill>
            <a:srgbClr val="54BCA5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in 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Lernhäusern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gemeinsame Klassenleitung 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(Tutor*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innenschaft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b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Lehrkraft –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Sozialpädagog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Kerngruppenstunde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fest im Stundenplan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Lern-Coaching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Lernatelier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Schwerpunkt-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§"/>
            </a:pPr>
            <a:r>
              <a:rPr lang="de-DE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-Stunden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 5. und 6. Jahrgang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F0B2419-AD83-7F73-7C5F-7A9011E1798E}"/>
              </a:ext>
            </a:extLst>
          </p:cNvPr>
          <p:cNvSpPr txBox="1"/>
          <p:nvPr/>
        </p:nvSpPr>
        <p:spPr>
          <a:xfrm>
            <a:off x="740640" y="1437635"/>
            <a:ext cx="4263408" cy="477054"/>
          </a:xfrm>
          <a:prstGeom prst="rect">
            <a:avLst/>
          </a:prstGeom>
          <a:solidFill>
            <a:srgbClr val="54BCA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Kind im </a:t>
            </a: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MITTELPUNKT</a:t>
            </a:r>
          </a:p>
        </p:txBody>
      </p:sp>
    </p:spTree>
    <p:extLst>
      <p:ext uri="{BB962C8B-B14F-4D97-AF65-F5344CB8AC3E}">
        <p14:creationId xmlns:p14="http://schemas.microsoft.com/office/powerpoint/2010/main" val="2771369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7C1B9F4F-6168-84F5-02D4-084F0F506D80}"/>
              </a:ext>
            </a:extLst>
          </p:cNvPr>
          <p:cNvSpPr/>
          <p:nvPr/>
        </p:nvSpPr>
        <p:spPr>
          <a:xfrm>
            <a:off x="3154610" y="2666011"/>
            <a:ext cx="3710470" cy="2098985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</a:p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MITARBEITENDE DER SCHULSOZIALARBEIT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26F2C4A-73B7-4371-84D2-C1E391647732}"/>
              </a:ext>
            </a:extLst>
          </p:cNvPr>
          <p:cNvSpPr txBox="1"/>
          <p:nvPr/>
        </p:nvSpPr>
        <p:spPr>
          <a:xfrm>
            <a:off x="776997" y="5711954"/>
            <a:ext cx="8131714" cy="830997"/>
          </a:xfrm>
          <a:prstGeom prst="rect">
            <a:avLst/>
          </a:prstGeom>
          <a:solidFill>
            <a:srgbClr val="54BCA5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 Verzahnung und Zusammenarbeit mit den Lehrkräften, der Schulberatung und der Schulpsychologie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B65E9C27-1F9A-EB51-678B-E3EC1B0ECF83}"/>
              </a:ext>
            </a:extLst>
          </p:cNvPr>
          <p:cNvSpPr/>
          <p:nvPr/>
        </p:nvSpPr>
        <p:spPr>
          <a:xfrm>
            <a:off x="1839386" y="2139266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Angebote in AGs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3A6FA5-8B81-3B87-D82D-C2EC2536D8E9}"/>
              </a:ext>
            </a:extLst>
          </p:cNvPr>
          <p:cNvSpPr/>
          <p:nvPr/>
        </p:nvSpPr>
        <p:spPr>
          <a:xfrm>
            <a:off x="3911957" y="2037628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Unterstützung und Beratung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84DB83-BFED-F3F5-DDAA-742A223A201E}"/>
              </a:ext>
            </a:extLst>
          </p:cNvPr>
          <p:cNvSpPr/>
          <p:nvPr/>
        </p:nvSpPr>
        <p:spPr>
          <a:xfrm>
            <a:off x="5984528" y="2240060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Berufsorientierung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EA3E380-9995-BD95-49E8-8F5EF59027C6}"/>
              </a:ext>
            </a:extLst>
          </p:cNvPr>
          <p:cNvSpPr/>
          <p:nvPr/>
        </p:nvSpPr>
        <p:spPr>
          <a:xfrm>
            <a:off x="6574720" y="2952838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Konfliktbewältigung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C11EB4E-302F-ECE8-192F-9D0E58D3C2FD}"/>
              </a:ext>
            </a:extLst>
          </p:cNvPr>
          <p:cNvSpPr/>
          <p:nvPr/>
        </p:nvSpPr>
        <p:spPr>
          <a:xfrm>
            <a:off x="6700631" y="3700810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Arbeit in den Klassen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B6770A0-179F-90A9-5EA9-F9887FF4CC0A}"/>
              </a:ext>
            </a:extLst>
          </p:cNvPr>
          <p:cNvSpPr/>
          <p:nvPr/>
        </p:nvSpPr>
        <p:spPr>
          <a:xfrm>
            <a:off x="5476832" y="4343740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Krisenintervention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07BF01A-A590-0ED3-1C79-106BD5B3DEEF}"/>
              </a:ext>
            </a:extLst>
          </p:cNvPr>
          <p:cNvSpPr/>
          <p:nvPr/>
        </p:nvSpPr>
        <p:spPr>
          <a:xfrm>
            <a:off x="3436333" y="4754486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Kooperation mit Sozialbürgerhaus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CCABCEC8-E3FF-2980-C691-C40BA6148227}"/>
              </a:ext>
            </a:extLst>
          </p:cNvPr>
          <p:cNvSpPr/>
          <p:nvPr/>
        </p:nvSpPr>
        <p:spPr>
          <a:xfrm>
            <a:off x="1427517" y="4312884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Verantwortung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1433798-BE52-5BE3-19D2-A11623501178}"/>
              </a:ext>
            </a:extLst>
          </p:cNvPr>
          <p:cNvSpPr/>
          <p:nvPr/>
        </p:nvSpPr>
        <p:spPr>
          <a:xfrm>
            <a:off x="1107931" y="3561979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Elternarbeit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AC3A585-6001-539B-11FD-2514A964074B}"/>
              </a:ext>
            </a:extLst>
          </p:cNvPr>
          <p:cNvSpPr/>
          <p:nvPr/>
        </p:nvSpPr>
        <p:spPr>
          <a:xfrm>
            <a:off x="1245344" y="2837440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Präventionsarbeit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9941BD5-A43B-845E-14CB-CC0B293632B0}"/>
              </a:ext>
            </a:extLst>
          </p:cNvPr>
          <p:cNvSpPr txBox="1"/>
          <p:nvPr/>
        </p:nvSpPr>
        <p:spPr>
          <a:xfrm>
            <a:off x="737808" y="1437635"/>
            <a:ext cx="3816424" cy="477054"/>
          </a:xfrm>
          <a:prstGeom prst="rect">
            <a:avLst/>
          </a:prstGeom>
          <a:solidFill>
            <a:srgbClr val="54BCA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SCHULSOZIALARBEIT</a:t>
            </a:r>
          </a:p>
        </p:txBody>
      </p:sp>
    </p:spTree>
    <p:extLst>
      <p:ext uri="{BB962C8B-B14F-4D97-AF65-F5344CB8AC3E}">
        <p14:creationId xmlns:p14="http://schemas.microsoft.com/office/powerpoint/2010/main" val="1664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A278DD-20BE-07AB-2840-7014DBA65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51577" r="-388" b="16875"/>
          <a:stretch/>
        </p:blipFill>
        <p:spPr>
          <a:xfrm>
            <a:off x="2422182" y="5728450"/>
            <a:ext cx="4980381" cy="10474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16AE0BD-5D0F-A9D6-B860-1B2B1C78B94B}"/>
              </a:ext>
            </a:extLst>
          </p:cNvPr>
          <p:cNvSpPr/>
          <p:nvPr/>
        </p:nvSpPr>
        <p:spPr>
          <a:xfrm>
            <a:off x="3182772" y="2798121"/>
            <a:ext cx="3459205" cy="2098985"/>
          </a:xfrm>
          <a:prstGeom prst="rect">
            <a:avLst/>
          </a:prstGeom>
          <a:solidFill>
            <a:srgbClr val="54B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PAUSEN GESTALTEN | MITTAGSANGEBOTE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7710D5-2D48-2C71-0D63-086531453EB8}"/>
              </a:ext>
            </a:extLst>
          </p:cNvPr>
          <p:cNvSpPr/>
          <p:nvPr/>
        </p:nvSpPr>
        <p:spPr>
          <a:xfrm>
            <a:off x="6505396" y="2222194"/>
            <a:ext cx="2195775" cy="780978"/>
          </a:xfrm>
          <a:prstGeom prst="rect">
            <a:avLst/>
          </a:prstGeom>
          <a:solidFill>
            <a:srgbClr val="0A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kreative Pause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C6B6E7-DE97-D728-6A24-8CD360BB230B}"/>
              </a:ext>
            </a:extLst>
          </p:cNvPr>
          <p:cNvSpPr/>
          <p:nvPr/>
        </p:nvSpPr>
        <p:spPr>
          <a:xfrm>
            <a:off x="1122091" y="4776812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entspannte Pause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C9ADE0-1899-7A6B-8C38-578D84A63107}"/>
              </a:ext>
            </a:extLst>
          </p:cNvPr>
          <p:cNvSpPr/>
          <p:nvPr/>
        </p:nvSpPr>
        <p:spPr>
          <a:xfrm>
            <a:off x="1115612" y="2117028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bewegte Pause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E133E8-816D-CE10-7D0E-CAA6AB141EE0}"/>
              </a:ext>
            </a:extLst>
          </p:cNvPr>
          <p:cNvSpPr/>
          <p:nvPr/>
        </p:nvSpPr>
        <p:spPr>
          <a:xfrm>
            <a:off x="6505397" y="3461203"/>
            <a:ext cx="2195775" cy="780978"/>
          </a:xfrm>
          <a:prstGeom prst="rect">
            <a:avLst/>
          </a:prstGeom>
          <a:solidFill>
            <a:srgbClr val="5C9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Mädchenraum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04471C0-6833-B70E-F1DF-98E6D0A8BF21}"/>
              </a:ext>
            </a:extLst>
          </p:cNvPr>
          <p:cNvSpPr/>
          <p:nvPr/>
        </p:nvSpPr>
        <p:spPr>
          <a:xfrm>
            <a:off x="3814486" y="2043583"/>
            <a:ext cx="2195775" cy="780978"/>
          </a:xfrm>
          <a:prstGeom prst="rect">
            <a:avLst/>
          </a:prstGeom>
          <a:solidFill>
            <a:srgbClr val="714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Chill-Out-Raum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A53079-AB57-9E99-5946-C705AFEB0280}"/>
              </a:ext>
            </a:extLst>
          </p:cNvPr>
          <p:cNvSpPr/>
          <p:nvPr/>
        </p:nvSpPr>
        <p:spPr>
          <a:xfrm>
            <a:off x="1051305" y="3575738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Bibliothek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9F30E4E-B2D2-61E3-5619-6C9E2C86A6AF}"/>
              </a:ext>
            </a:extLst>
          </p:cNvPr>
          <p:cNvSpPr/>
          <p:nvPr/>
        </p:nvSpPr>
        <p:spPr>
          <a:xfrm>
            <a:off x="3872471" y="4870666"/>
            <a:ext cx="2195775" cy="780978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Spieleangebote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74C1106-68DE-868F-2CB5-DB83737BDC63}"/>
              </a:ext>
            </a:extLst>
          </p:cNvPr>
          <p:cNvSpPr/>
          <p:nvPr/>
        </p:nvSpPr>
        <p:spPr>
          <a:xfrm>
            <a:off x="6520782" y="4700212"/>
            <a:ext cx="2195775" cy="780978"/>
          </a:xfrm>
          <a:prstGeom prst="rect">
            <a:avLst/>
          </a:prstGeom>
          <a:solidFill>
            <a:srgbClr val="DA87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Bastelangebote</a:t>
            </a:r>
          </a:p>
        </p:txBody>
      </p:sp>
    </p:spTree>
    <p:extLst>
      <p:ext uri="{BB962C8B-B14F-4D97-AF65-F5344CB8AC3E}">
        <p14:creationId xmlns:p14="http://schemas.microsoft.com/office/powerpoint/2010/main" val="250245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5AD43EB-5709-D735-DC13-8456F8B7BE97}"/>
              </a:ext>
            </a:extLst>
          </p:cNvPr>
          <p:cNvSpPr txBox="1"/>
          <p:nvPr/>
        </p:nvSpPr>
        <p:spPr>
          <a:xfrm>
            <a:off x="2485292" y="56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C527A7-2C4D-F27F-AFE2-449175DA1833}"/>
              </a:ext>
            </a:extLst>
          </p:cNvPr>
          <p:cNvSpPr/>
          <p:nvPr/>
        </p:nvSpPr>
        <p:spPr>
          <a:xfrm>
            <a:off x="1566370" y="4610540"/>
            <a:ext cx="2195775" cy="1489156"/>
          </a:xfrm>
          <a:prstGeom prst="rect">
            <a:avLst/>
          </a:prstGeom>
          <a:solidFill>
            <a:srgbClr val="5C9AB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MODERNE AUSSTATTUNG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E7FFFA-7896-A64C-706E-9654565C60B0}"/>
              </a:ext>
            </a:extLst>
          </p:cNvPr>
          <p:cNvSpPr/>
          <p:nvPr/>
        </p:nvSpPr>
        <p:spPr>
          <a:xfrm>
            <a:off x="1187624" y="1772816"/>
            <a:ext cx="2195775" cy="1489156"/>
          </a:xfrm>
          <a:prstGeom prst="rect">
            <a:avLst/>
          </a:prstGeom>
          <a:solidFill>
            <a:srgbClr val="54BCA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BEZIEHUNGS- ARBEIT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3A7CC98-3893-B62A-A241-AF71914A0E7D}"/>
              </a:ext>
            </a:extLst>
          </p:cNvPr>
          <p:cNvSpPr/>
          <p:nvPr/>
        </p:nvSpPr>
        <p:spPr>
          <a:xfrm>
            <a:off x="6516216" y="2006591"/>
            <a:ext cx="2195775" cy="1489156"/>
          </a:xfrm>
          <a:prstGeom prst="rect">
            <a:avLst/>
          </a:prstGeom>
          <a:solidFill>
            <a:srgbClr val="2394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WBG LERNKULTUR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F16C04-77DB-9087-7A58-EB5150CB371F}"/>
              </a:ext>
            </a:extLst>
          </p:cNvPr>
          <p:cNvSpPr/>
          <p:nvPr/>
        </p:nvSpPr>
        <p:spPr>
          <a:xfrm>
            <a:off x="6000284" y="5013176"/>
            <a:ext cx="2195775" cy="1489156"/>
          </a:xfrm>
          <a:prstGeom prst="rect">
            <a:avLst/>
          </a:prstGeom>
          <a:solidFill>
            <a:srgbClr val="DA870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300" dirty="0">
                <a:latin typeface="Arial" panose="020B0604020202020204" pitchFamily="34" charset="0"/>
                <a:cs typeface="Arial" panose="020B0604020202020204" pitchFamily="34" charset="0"/>
              </a:rPr>
              <a:t>LÄNGERE GEMEINSAMESCHULZEIT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2D04F91-CA2C-51F6-53D8-4B7697ED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4" t="18419" r="16255" b="16180"/>
          <a:stretch/>
        </p:blipFill>
        <p:spPr>
          <a:xfrm>
            <a:off x="3832007" y="2683800"/>
            <a:ext cx="22356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9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leichschenkliges Dreieck 5"/>
          <p:cNvSpPr>
            <a:spLocks noChangeAspect="1"/>
          </p:cNvSpPr>
          <p:nvPr/>
        </p:nvSpPr>
        <p:spPr bwMode="auto">
          <a:xfrm>
            <a:off x="2073014" y="2012940"/>
            <a:ext cx="5059511" cy="4596769"/>
          </a:xfrm>
          <a:prstGeom prst="triangle">
            <a:avLst>
              <a:gd name="adj" fmla="val 50000"/>
            </a:avLst>
          </a:prstGeom>
          <a:solidFill>
            <a:srgbClr val="7BD37D"/>
          </a:solidFill>
          <a:ln w="101600">
            <a:solidFill>
              <a:srgbClr val="A8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2699792" y="1412776"/>
            <a:ext cx="38059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WBG - Lernkultur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 bwMode="auto">
          <a:xfrm>
            <a:off x="3276153" y="3534732"/>
            <a:ext cx="279194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Lernende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sz="1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</a:t>
            </a: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Lernhäuser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Tutor*innen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Kerngruppenstunde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Lerncoaching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Schulsozialarbeit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084326" y="2814652"/>
            <a:ext cx="2293385" cy="2924243"/>
          </a:xfrm>
          <a:prstGeom prst="rect">
            <a:avLst/>
          </a:prstGeom>
          <a:solidFill>
            <a:srgbClr val="C00000"/>
          </a:solidFill>
          <a:ln w="10160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5827838" y="2814652"/>
            <a:ext cx="2293385" cy="2924243"/>
          </a:xfrm>
          <a:prstGeom prst="rect">
            <a:avLst/>
          </a:prstGeom>
          <a:solidFill>
            <a:srgbClr val="C00000"/>
          </a:solidFill>
          <a:ln w="101600">
            <a:solidFill>
              <a:srgbClr val="FF47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1256260" y="3212187"/>
            <a:ext cx="1847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Ganztag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SOL-Skill</a:t>
            </a: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Organizer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Begriffeliste</a:t>
            </a: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Punktekonto</a:t>
            </a:r>
          </a:p>
        </p:txBody>
      </p:sp>
      <p:sp>
        <p:nvSpPr>
          <p:cNvPr id="11" name="Textfeld 10"/>
          <p:cNvSpPr txBox="1"/>
          <p:nvPr/>
        </p:nvSpPr>
        <p:spPr bwMode="auto">
          <a:xfrm>
            <a:off x="5999772" y="3198384"/>
            <a:ext cx="1934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Eigen-verantwortung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B.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Lernatelier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Logbuch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Kann-Liste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e-DE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Strukturlegen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de-DE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1084325" y="2227402"/>
            <a:ext cx="703689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 fürs Leben: Wir unterrichten Schüler*innen, nicht Fächer!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1084322" y="6172482"/>
            <a:ext cx="7036897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 w="635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Schüler*innen, Erziehungsberechtigte, Kollegium und Öffentlichkeit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910</Words>
  <Application>Microsoft Office PowerPoint</Application>
  <PresentationFormat>Bildschirmpräsentation (4:3)</PresentationFormat>
  <Paragraphs>245</Paragraphs>
  <Slides>34</Slides>
  <Notes>10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Calibri Light</vt:lpstr>
      <vt:lpstr>Gill Sans</vt:lpstr>
      <vt:lpstr>Helvetica</vt:lpstr>
      <vt:lpstr>Univers</vt:lpstr>
      <vt:lpstr>Univers 45 Light</vt:lpstr>
      <vt:lpstr>Wingdings</vt:lpstr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</dc:creator>
  <cp:lastModifiedBy>Tobias Küfner</cp:lastModifiedBy>
  <cp:revision>328</cp:revision>
  <cp:lastPrinted>2023-11-09T13:52:26Z</cp:lastPrinted>
  <dcterms:created xsi:type="dcterms:W3CDTF">2012-10-14T12:58:19Z</dcterms:created>
  <dcterms:modified xsi:type="dcterms:W3CDTF">2023-11-09T14:40:09Z</dcterms:modified>
</cp:coreProperties>
</file>