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7" r:id="rId2"/>
    <p:sldId id="391" r:id="rId3"/>
    <p:sldId id="392" r:id="rId4"/>
    <p:sldId id="393" r:id="rId5"/>
    <p:sldId id="394" r:id="rId6"/>
    <p:sldId id="395" r:id="rId7"/>
    <p:sldId id="398" r:id="rId8"/>
    <p:sldId id="397" r:id="rId9"/>
    <p:sldId id="406" r:id="rId10"/>
    <p:sldId id="405" r:id="rId11"/>
    <p:sldId id="400" r:id="rId12"/>
    <p:sldId id="403" r:id="rId13"/>
    <p:sldId id="401" r:id="rId14"/>
    <p:sldId id="404" r:id="rId15"/>
    <p:sldId id="396" r:id="rId16"/>
    <p:sldId id="399" r:id="rId17"/>
    <p:sldId id="402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054E6-5DD9-3374-8521-3C76F4A60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18B910F-6EE9-3EE6-2880-AF709461F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E6F895-4DD3-4FBF-1802-476713CB4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7C7943-1CC6-CD03-C6F3-303CB3D4A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C6241B-03FC-3605-5772-B494764DB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693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E14D6-C1C3-115D-AD28-A1998B7A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C8DC849-F5B9-DDC0-0935-05D44192A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ECE7AF-8F46-A25F-9CDA-30933A6A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544B5E-113B-EFD3-C9FB-CF8B5AAA4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4D240A-C462-07A6-B238-A751529C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065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A57E226-3FE2-6F44-243E-F088FFC3E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A5000E7-713A-1544-F2D5-51566930A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2F4F4D-2121-25BD-A7A1-A2087F0EC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095AFE-2088-A6A4-4E66-7771CCA3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463A39-7D05-26FA-97C5-2D36A5FE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53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713E6-37A5-C2FC-8BB3-502E9B12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7C5D33-84FE-4896-A692-576EDAD01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3ECF85-2B71-0095-4BFB-D5E22115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BE0916-DA77-6C62-1D91-74826CC0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A7BB8B-FA23-C8F4-BC4B-9A34124C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00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2C935-948D-7DF6-2A30-33001018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1CE924-D835-2174-2986-39FF1B271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E23358-901F-9CFE-2BFD-EFA65CAB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C98FBB-CAD2-01FF-3AB8-B0F0F67C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88C937-44F9-6B90-8880-6F7877AE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49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DA2A6E-C646-F703-0BEE-963F6B6FA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466121-9FF5-83F0-AE8B-E26B56E8D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E984C8-5422-FE64-E0B7-ED0413CC1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1203B7-C513-C015-CCF8-4FA8BD4C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E0F5FD-1984-F207-0C0E-CCC5A299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1A25BB9-C2D0-CBC4-523A-966B1D5F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33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8C7A7-ADFA-35F4-166F-EB9F4A2F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240E00-B5EB-FBDD-2E3F-336D13BB7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161A8AA-72F7-FF00-D52D-DC74C87F3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5847B12-E254-DF28-9A84-8E2724A03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A5E1E94-288B-88D1-64C3-3EF29B03D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DAA4F6-4C7A-8D9A-CB69-630ABBFD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E196D13-9C12-A693-B6AA-403FB3D9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14BDD1C-7BAC-3534-B5E0-307D0E81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85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F0422-0382-FCBB-12EE-EBA6F329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F699E6-94AD-8A11-0777-DB2F9B8B4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03C525-1057-76AF-9FF2-0EF2D363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A88E48-4FB3-57F8-48DC-1D7C92B26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0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5F69065-6579-4A83-08A7-D308844B4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F98EFE-9082-36B9-EC8C-D720B871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27DB5-0367-B4FC-E739-7958BBFA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75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30D4C2-608D-6ECA-9E41-D5D09EEE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203FE3-B46B-E7CA-371C-111BAB08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45039B-322D-D4EB-FBD0-9242CEC09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2584F6-8699-B903-0C67-FB7A0D2A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2AD1C4-262C-EE43-387D-6B24ABBFA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FCC43E-2C37-5BDD-038B-084EBB5D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07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D9AB3-C308-59EE-5276-5B2E77A77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1EA6444-F33E-DDE5-7739-E5BD2C72C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6C16EF-B794-DC9E-8E38-2023CCE6D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A79848-0651-4509-1E1B-B6296349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E1AE5F-C25F-4DE8-D658-2EB54039A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F0AE2D-7718-05ED-1075-A30F76EE4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70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98E37C8-F1DC-F864-5D80-989AFAA5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B7ACCF-6576-0529-C6DD-95BB16540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F49BB2-4B5C-5CA9-B9E6-E3F54865C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4A334-C950-4A2F-B4BA-B64D61610E32}" type="datetimeFigureOut">
              <a:rPr lang="de-DE" smtClean="0"/>
              <a:t>15.11.2023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B1FB46-147E-C1D2-1771-9C179DE50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411234-0223-49D0-7D9E-95ADBC87D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3DB8-858E-4415-AC56-1D658BEB37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25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.emf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mp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rmess.de/" TargetMode="External"/><Relationship Id="rId5" Type="http://schemas.openxmlformats.org/officeDocument/2006/relationships/hyperlink" Target="http://www.wirtschaftsschule.de/" TargetMode="Externa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8425523-24F0-0CE9-0DCF-6846213C8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44" y="3861049"/>
            <a:ext cx="4032709" cy="236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2679E0C-4BF2-8F71-9478-E23FB039EED1}"/>
              </a:ext>
            </a:extLst>
          </p:cNvPr>
          <p:cNvSpPr txBox="1"/>
          <p:nvPr/>
        </p:nvSpPr>
        <p:spPr>
          <a:xfrm>
            <a:off x="4655840" y="2935873"/>
            <a:ext cx="91440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GB" sz="4800" dirty="0">
                <a:latin typeface="Sabon MT" panose="02030503060306030303" pitchFamily="18" charset="0"/>
              </a:rPr>
              <a:t>Für die 5. </a:t>
            </a:r>
            <a:r>
              <a:rPr lang="en-GB" sz="4800" dirty="0" err="1">
                <a:latin typeface="Sabon MT" panose="02030503060306030303" pitchFamily="18" charset="0"/>
              </a:rPr>
              <a:t>Klasse</a:t>
            </a:r>
            <a:r>
              <a:rPr lang="en-GB" sz="4800" dirty="0">
                <a:latin typeface="Sabon MT" panose="02030503060306030303" pitchFamily="18" charset="0"/>
              </a:rPr>
              <a:t> – </a:t>
            </a:r>
            <a:br>
              <a:rPr lang="en-GB" sz="4800" dirty="0">
                <a:latin typeface="Sabon MT" panose="02030503060306030303" pitchFamily="18" charset="0"/>
              </a:rPr>
            </a:br>
            <a:r>
              <a:rPr lang="en-GB" sz="4800" dirty="0">
                <a:latin typeface="Sabon MT" panose="02030503060306030303" pitchFamily="18" charset="0"/>
              </a:rPr>
              <a:t>und </a:t>
            </a:r>
            <a:r>
              <a:rPr lang="en-GB" sz="4800" dirty="0" err="1">
                <a:latin typeface="Sabon MT" panose="02030503060306030303" pitchFamily="18" charset="0"/>
              </a:rPr>
              <a:t>darüber</a:t>
            </a:r>
            <a:r>
              <a:rPr lang="en-GB" sz="4800" dirty="0">
                <a:latin typeface="Sabon MT" panose="02030503060306030303" pitchFamily="18" charset="0"/>
              </a:rPr>
              <a:t> </a:t>
            </a:r>
            <a:r>
              <a:rPr lang="en-GB" sz="4800" dirty="0" err="1">
                <a:latin typeface="Sabon MT" panose="02030503060306030303" pitchFamily="18" charset="0"/>
              </a:rPr>
              <a:t>hinaus</a:t>
            </a:r>
            <a:endParaRPr lang="x-none" sz="4800" dirty="0">
              <a:latin typeface="Sabon MT" panose="02030503060306030303" pitchFamily="18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7583E7D-FE4A-4D71-9FC1-7BE99F36E84B}"/>
              </a:ext>
            </a:extLst>
          </p:cNvPr>
          <p:cNvGrpSpPr/>
          <p:nvPr/>
        </p:nvGrpSpPr>
        <p:grpSpPr>
          <a:xfrm>
            <a:off x="4325231" y="167281"/>
            <a:ext cx="6709890" cy="3169609"/>
            <a:chOff x="1376952" y="1921387"/>
            <a:chExt cx="6709890" cy="316960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F86BC1B9-19C9-4D58-A98F-C1BF67116A2D}"/>
                </a:ext>
              </a:extLst>
            </p:cNvPr>
            <p:cNvGrpSpPr/>
            <p:nvPr/>
          </p:nvGrpSpPr>
          <p:grpSpPr>
            <a:xfrm>
              <a:off x="1376952" y="1921387"/>
              <a:ext cx="1816459" cy="1773380"/>
              <a:chOff x="4622428" y="372968"/>
              <a:chExt cx="1816459" cy="1773380"/>
            </a:xfrm>
          </p:grpSpPr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B2A5958C-D47A-45A3-AD9D-9C9CE4783E87}"/>
                  </a:ext>
                </a:extLst>
              </p:cNvPr>
              <p:cNvSpPr/>
              <p:nvPr/>
            </p:nvSpPr>
            <p:spPr>
              <a:xfrm>
                <a:off x="4900226" y="594641"/>
                <a:ext cx="1244738" cy="1330034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dirty="0">
                  <a:solidFill>
                    <a:srgbClr val="FF3300"/>
                  </a:solidFill>
                </a:endParaRPr>
              </a:p>
            </p:txBody>
          </p:sp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4CAF4464-50C5-4BF7-83AE-E3BA6BEED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foregroundMark x1="37857" y1="67669" x2="25714" y2="35338"/>
                            <a14:foregroundMark x1="76429" y1="33083" x2="76429" y2="39098"/>
                            <a14:backgroundMark x1="49286" y1="82707" x2="49286" y2="82707"/>
                            <a14:backgroundMark x1="51429" y1="81955" x2="37143" y2="24060"/>
                            <a14:backgroundMark x1="37143" y1="24060" x2="37143" y2="23308"/>
                            <a14:backgroundMark x1="60238" y1="33083" x2="57143" y2="23308"/>
                            <a14:backgroundMark x1="70000" y1="63910" x2="62143" y2="39098"/>
                            <a14:backgroundMark x1="67857" y1="77444" x2="81429" y2="51880"/>
                            <a14:backgroundMark x1="81429" y1="51880" x2="81429" y2="48872"/>
                            <a14:backgroundMark x1="32857" y1="74436" x2="17143" y2="49624"/>
                            <a14:backgroundMark x1="17143" y1="49624" x2="17143" y2="4887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22428" y="372968"/>
                <a:ext cx="1816459" cy="1773380"/>
              </a:xfrm>
              <a:prstGeom prst="ellipse">
                <a:avLst/>
              </a:prstGeom>
            </p:spPr>
          </p:pic>
        </p:grpSp>
        <p:sp>
          <p:nvSpPr>
            <p:cNvPr id="10" name="Textfeld 2">
              <a:extLst>
                <a:ext uri="{FF2B5EF4-FFF2-40B4-BE49-F238E27FC236}">
                  <a16:creationId xmlns:a16="http://schemas.microsoft.com/office/drawing/2014/main" id="{D6BAF73D-6DC1-437B-97C8-8DB34FAD47C2}"/>
                </a:ext>
              </a:extLst>
            </p:cNvPr>
            <p:cNvSpPr txBox="1"/>
            <p:nvPr/>
          </p:nvSpPr>
          <p:spPr>
            <a:xfrm>
              <a:off x="1577482" y="2659561"/>
              <a:ext cx="6509360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rtl="0"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4400" b="1" dirty="0">
                  <a:latin typeface="Carlito" panose="020F0502020204030204" pitchFamily="34" charset="0"/>
                  <a:cs typeface="Carlito" panose="020F0502020204030204" pitchFamily="34" charset="0"/>
                </a:rPr>
                <a:t>          </a:t>
              </a:r>
              <a:r>
                <a:rPr lang="de-DE" sz="4800" dirty="0">
                  <a:latin typeface="Sabon MT" panose="02030503060306030303" pitchFamily="18" charset="0"/>
                  <a:cs typeface="Carlito" panose="020F0502020204030204" pitchFamily="34" charset="0"/>
                </a:rPr>
                <a:t>issen wie´s läuft.</a:t>
              </a:r>
            </a:p>
            <a:p>
              <a:r>
                <a:rPr lang="de-DE" sz="5400" b="1" dirty="0">
                  <a:solidFill>
                    <a:srgbClr val="FF9900"/>
                  </a:solidFill>
                  <a:latin typeface="Carlito" panose="020F0502020204030204" pitchFamily="34" charset="0"/>
                  <a:cs typeface="Carlito" panose="020F0502020204030204" pitchFamily="34" charset="0"/>
                </a:rPr>
                <a:t> </a:t>
              </a:r>
              <a:r>
                <a:rPr lang="de-DE" sz="6000" b="1" dirty="0">
                  <a:solidFill>
                    <a:srgbClr val="FF9900"/>
                  </a:solidFill>
                  <a:latin typeface="Carlito" panose="020F0502020204030204" pitchFamily="34" charset="0"/>
                  <a:cs typeface="Carlito" panose="020F0502020204030204" pitchFamily="34" charset="0"/>
                </a:rPr>
                <a:t>Wirtschaftsschule</a:t>
              </a:r>
              <a:endParaRPr lang="de-DE" sz="5400" b="1" dirty="0">
                <a:solidFill>
                  <a:srgbClr val="FF9900"/>
                </a:solidFill>
                <a:latin typeface="Carlito" panose="020F0502020204030204" pitchFamily="34" charset="0"/>
                <a:cs typeface="Carlito" panose="020F0502020204030204" pitchFamily="34" charset="0"/>
              </a:endParaRPr>
            </a:p>
            <a:p>
              <a:endParaRPr lang="de-DE" sz="4400" b="1" dirty="0">
                <a:latin typeface="Carlito" panose="020F0502020204030204" pitchFamily="34" charset="0"/>
                <a:cs typeface="Carlito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788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FA0F78-B1EC-88EA-7D5B-4C8314A54BB1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Das einzigartige Profil der Wirtschaftsschule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51D7004-C8FB-9587-0BD9-66D3D174B9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3527"/>
          <a:stretch/>
        </p:blipFill>
        <p:spPr>
          <a:xfrm>
            <a:off x="309131" y="1212821"/>
            <a:ext cx="1389220" cy="216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B915940-B9BF-E75D-EE0E-B1E264F3D0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7" r="4021"/>
          <a:stretch/>
        </p:blipFill>
        <p:spPr>
          <a:xfrm>
            <a:off x="1791836" y="3083350"/>
            <a:ext cx="1275277" cy="216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323583A-DEDC-5D5B-33C0-B28E874937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80"/>
          <a:stretch/>
        </p:blipFill>
        <p:spPr>
          <a:xfrm>
            <a:off x="4535117" y="3083350"/>
            <a:ext cx="1281034" cy="216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29B7356-A02E-66F7-FDC8-5226F81EB0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2" t="1231" r="4081" b="837"/>
          <a:stretch/>
        </p:blipFill>
        <p:spPr>
          <a:xfrm>
            <a:off x="5909636" y="1212821"/>
            <a:ext cx="1361117" cy="216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EB32D1D-2F1B-E050-9B86-B384E95831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8" t="1213" r="2252" b="943"/>
          <a:stretch/>
        </p:blipFill>
        <p:spPr>
          <a:xfrm>
            <a:off x="8921407" y="1212821"/>
            <a:ext cx="1433063" cy="216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BE8D936-E1DE-47F4-62FE-A10F232BE5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03" t="1130" r="2438" b="1024"/>
          <a:stretch/>
        </p:blipFill>
        <p:spPr>
          <a:xfrm>
            <a:off x="7364238" y="3083350"/>
            <a:ext cx="1463684" cy="216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F05E4E44-A266-AB61-0D64-82E130E712F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98" t="559" r="2000" b="994"/>
          <a:stretch/>
        </p:blipFill>
        <p:spPr>
          <a:xfrm>
            <a:off x="3160598" y="1212821"/>
            <a:ext cx="1281034" cy="21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DCCE32A-4212-6BE5-0CD9-F57BFCB8DA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7958" y="3083350"/>
            <a:ext cx="1434911" cy="216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4090BAC-0237-8663-F130-EEC519BC3ABA}"/>
              </a:ext>
            </a:extLst>
          </p:cNvPr>
          <p:cNvGrpSpPr/>
          <p:nvPr/>
        </p:nvGrpSpPr>
        <p:grpSpPr>
          <a:xfrm>
            <a:off x="309131" y="3759020"/>
            <a:ext cx="11718746" cy="564147"/>
            <a:chOff x="503635" y="1513059"/>
            <a:chExt cx="6313980" cy="415498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26D272A-920B-0AD3-E0D3-5BE7441F34F4}"/>
                </a:ext>
              </a:extLst>
            </p:cNvPr>
            <p:cNvSpPr/>
            <p:nvPr/>
          </p:nvSpPr>
          <p:spPr>
            <a:xfrm>
              <a:off x="503635" y="1513059"/>
              <a:ext cx="6236848" cy="415498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78A85B2-9D58-F38F-860A-E1E09B512908}"/>
                </a:ext>
              </a:extLst>
            </p:cNvPr>
            <p:cNvSpPr txBox="1"/>
            <p:nvPr/>
          </p:nvSpPr>
          <p:spPr>
            <a:xfrm>
              <a:off x="580767" y="1567799"/>
              <a:ext cx="6236848" cy="306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Individualisierte Auswahl an modernen, wirtschaftsorientierten </a:t>
              </a: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Fach</a:t>
              </a: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modulen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46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FA0F78-B1EC-88EA-7D5B-4C8314A54BB1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So läuft es an der Wirtschaftsschule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CC06DE8-4CD8-D40B-78E4-2F6FD1309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301" y="936349"/>
            <a:ext cx="5301399" cy="571094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0821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FA0F78-B1EC-88EA-7D5B-4C8314A54BB1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Die Schüler*innen der Wirtschaftsschule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DD9DAA3-7BAE-13B3-5F8D-ACDA88F8A5E6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B6AB005-D25D-9BCB-AB2E-FDEE6561E50E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753DFFB-1EB1-EC6E-0312-2A6C8F2AC53E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Das erwarten wir: 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1AE514D2-F45E-EF26-098C-CE2C80FC1735}"/>
              </a:ext>
            </a:extLst>
          </p:cNvPr>
          <p:cNvSpPr txBox="1"/>
          <p:nvPr/>
        </p:nvSpPr>
        <p:spPr>
          <a:xfrm>
            <a:off x="1482040" y="1553785"/>
            <a:ext cx="10607383" cy="371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Altersgemäße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Konzentrations- und Aufnahmefähigkeit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Interesse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an wirtschaftspraktischem Handeln und Wissen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Bereitschaft zum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praktischen Anwenden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gelernter Inhalte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Interesse an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aufgabenbezogener Computeranwendung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Fähigkeit, altersgerechte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Texte zu lesen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und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zu bearbeiten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Fähigkeit, altersgerechte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Mathematikaufgaben zu lösen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Bereitschaft,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regelmäßig zu üben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und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Hausaufgaben zu bearbeiten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Eigene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mögliche Schwächen akzeptieren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aber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verbessern wollen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71BA137-371C-E77B-EC65-F8214102A9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86" b="24731"/>
          <a:stretch/>
        </p:blipFill>
        <p:spPr>
          <a:xfrm flipH="1">
            <a:off x="9710257" y="340809"/>
            <a:ext cx="2289657" cy="14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3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FA0F78-B1EC-88EA-7D5B-4C8314A54BB1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Jede Wirtschaftsschule ist einzigartig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DD9DAA3-7BAE-13B3-5F8D-ACDA88F8A5E6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B6AB005-D25D-9BCB-AB2E-FDEE6561E50E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753DFFB-1EB1-EC6E-0312-2A6C8F2AC53E}"/>
                </a:ext>
              </a:extLst>
            </p:cNvPr>
            <p:cNvSpPr txBox="1"/>
            <p:nvPr/>
          </p:nvSpPr>
          <p:spPr>
            <a:xfrm>
              <a:off x="1816024" y="1438734"/>
              <a:ext cx="445916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Das Konzept der WS Kermess e. V.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1AE514D2-F45E-EF26-098C-CE2C80FC1735}"/>
              </a:ext>
            </a:extLst>
          </p:cNvPr>
          <p:cNvSpPr txBox="1"/>
          <p:nvPr/>
        </p:nvSpPr>
        <p:spPr>
          <a:xfrm>
            <a:off x="1482040" y="1628110"/>
            <a:ext cx="10607383" cy="371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Alle Schüler*innen erhalten in der 5., 6. und 7. </a:t>
            </a:r>
            <a:r>
              <a:rPr lang="de-DE" sz="15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Jgst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 ein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Komplettangebot von 40 Std. (+)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inklusive einer </a:t>
            </a:r>
            <a:r>
              <a:rPr lang="de-DE" sz="1500" i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dynamischen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Nachmittagsbetreuung:</a:t>
            </a:r>
          </a:p>
          <a:p>
            <a:pPr marL="714375" lvl="1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 Stunden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Regelunterricht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&amp;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 Stunden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beaufsichtigtes Mittagessen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&amp;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 Stunden zusätzlicher,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differenzierter Sportunterricht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&amp;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4 Stunden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(+)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feste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Hausaufgabenbetreuung</a:t>
            </a:r>
            <a:endParaRPr lang="de-DE" sz="15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Breitgefächertes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Wahlkurs- und Fachmodulangebot </a:t>
            </a:r>
            <a:r>
              <a:rPr lang="de-DE" sz="150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von Jahrgangstufe 5 bis 11 … </a:t>
            </a:r>
            <a:endParaRPr lang="de-DE" sz="1500" dirty="0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14375" lvl="1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[Sport] </a:t>
            </a:r>
            <a:r>
              <a:rPr lang="de-DE" sz="1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Fußballförderung </a:t>
            </a:r>
            <a:r>
              <a:rPr lang="de-DE" sz="11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(MFS) </a:t>
            </a:r>
            <a:r>
              <a:rPr lang="de-DE" sz="1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de-DE" sz="14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Flag</a:t>
            </a:r>
            <a:r>
              <a:rPr lang="de-DE" sz="1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-Football </a:t>
            </a:r>
            <a:r>
              <a:rPr lang="de-DE" sz="11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(München Rangers)</a:t>
            </a:r>
            <a:r>
              <a:rPr lang="de-DE" sz="1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Cheerleading </a:t>
            </a:r>
            <a:r>
              <a:rPr lang="de-DE" sz="11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(München Rangers)</a:t>
            </a:r>
            <a:r>
              <a:rPr lang="de-DE" sz="1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Basketball, Golf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[Sprachen] </a:t>
            </a:r>
            <a:r>
              <a:rPr lang="de-DE" sz="1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Spanisch, Griechisch 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[Weitere] </a:t>
            </a:r>
            <a:r>
              <a:rPr lang="de-DE" sz="1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Kochen, Benimmkurs, Textverarbeitung, Kunst</a:t>
            </a:r>
            <a:endParaRPr lang="de-DE" sz="15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Weiterbeschulung auf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dreijähriger BFS Kermess e. V.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(Abitur &amp; Berufsausbildung) möglich</a:t>
            </a:r>
          </a:p>
        </p:txBody>
      </p:sp>
    </p:spTree>
    <p:extLst>
      <p:ext uri="{BB962C8B-B14F-4D97-AF65-F5344CB8AC3E}">
        <p14:creationId xmlns:p14="http://schemas.microsoft.com/office/powerpoint/2010/main" val="14556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FA0F78-B1EC-88EA-7D5B-4C8314A54BB1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Jede Wirtschaftsschule ist einzigartig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DD9DAA3-7BAE-13B3-5F8D-ACDA88F8A5E6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B6AB005-D25D-9BCB-AB2E-FDEE6561E50E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753DFFB-1EB1-EC6E-0312-2A6C8F2AC53E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Das Konzept der WS Kermess</a:t>
              </a:r>
            </a:p>
          </p:txBody>
        </p:sp>
      </p:grpSp>
      <p:pic>
        <p:nvPicPr>
          <p:cNvPr id="12" name="Grafik 11" descr="Bildschirmausschnitt">
            <a:extLst>
              <a:ext uri="{FF2B5EF4-FFF2-40B4-BE49-F238E27FC236}">
                <a16:creationId xmlns:a16="http://schemas.microsoft.com/office/drawing/2014/main" id="{D701C29B-37AA-FA78-586E-9C060ED34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50" y="1736534"/>
            <a:ext cx="5730301" cy="3503552"/>
          </a:xfrm>
          <a:prstGeom prst="rect">
            <a:avLst/>
          </a:prstGeom>
          <a:ln w="28575">
            <a:solidFill>
              <a:srgbClr val="FFC000"/>
            </a:solidFill>
            <a:prstDash val="dash"/>
          </a:ln>
        </p:spPr>
      </p:pic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3FBE40ED-A74B-29B4-AA2F-582D9BAD67E2}"/>
              </a:ext>
            </a:extLst>
          </p:cNvPr>
          <p:cNvCxnSpPr>
            <a:cxnSpLocks/>
          </p:cNvCxnSpPr>
          <p:nvPr/>
        </p:nvCxnSpPr>
        <p:spPr>
          <a:xfrm flipV="1">
            <a:off x="3230850" y="4639734"/>
            <a:ext cx="2721217" cy="279400"/>
          </a:xfrm>
          <a:prstGeom prst="bentConnector3">
            <a:avLst>
              <a:gd name="adj1" fmla="val 6306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Verbinder: gewinkelt 40">
            <a:extLst>
              <a:ext uri="{FF2B5EF4-FFF2-40B4-BE49-F238E27FC236}">
                <a16:creationId xmlns:a16="http://schemas.microsoft.com/office/drawing/2014/main" id="{C202F1D3-26AA-A765-7597-EB8C97004E54}"/>
              </a:ext>
            </a:extLst>
          </p:cNvPr>
          <p:cNvCxnSpPr>
            <a:cxnSpLocks/>
          </p:cNvCxnSpPr>
          <p:nvPr/>
        </p:nvCxnSpPr>
        <p:spPr>
          <a:xfrm flipV="1">
            <a:off x="5952067" y="4639734"/>
            <a:ext cx="2015066" cy="279400"/>
          </a:xfrm>
          <a:prstGeom prst="bentConnector3">
            <a:avLst>
              <a:gd name="adj1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Verbinder: gewinkelt 46">
            <a:extLst>
              <a:ext uri="{FF2B5EF4-FFF2-40B4-BE49-F238E27FC236}">
                <a16:creationId xmlns:a16="http://schemas.microsoft.com/office/drawing/2014/main" id="{7FDA6D74-F999-EBD5-95EC-6588217DCECA}"/>
              </a:ext>
            </a:extLst>
          </p:cNvPr>
          <p:cNvCxnSpPr>
            <a:cxnSpLocks/>
          </p:cNvCxnSpPr>
          <p:nvPr/>
        </p:nvCxnSpPr>
        <p:spPr>
          <a:xfrm flipV="1">
            <a:off x="7704667" y="4013201"/>
            <a:ext cx="1256484" cy="626533"/>
          </a:xfrm>
          <a:prstGeom prst="bentConnector3">
            <a:avLst>
              <a:gd name="adj1" fmla="val 1967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B085E56B-FF65-5B46-6726-65C8F3AD2E65}"/>
              </a:ext>
            </a:extLst>
          </p:cNvPr>
          <p:cNvCxnSpPr/>
          <p:nvPr/>
        </p:nvCxnSpPr>
        <p:spPr>
          <a:xfrm>
            <a:off x="5952067" y="4622800"/>
            <a:ext cx="0" cy="2878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59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B07C117-9ECE-28C4-629A-C079727B19ED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Termine im Schuljahr 2023/24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9286744-0604-2FF1-E43A-0898BBA852DF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37F7587-1A06-33B0-C70B-A18700D838E9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BAE590E-3AAE-4177-F7BD-4DCD5044859F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Probeunterricht für 2024/25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4E987CCA-CA54-0E15-2EDF-29EA6391A7D7}"/>
              </a:ext>
            </a:extLst>
          </p:cNvPr>
          <p:cNvSpPr txBox="1"/>
          <p:nvPr/>
        </p:nvSpPr>
        <p:spPr>
          <a:xfrm>
            <a:off x="1482040" y="1751764"/>
            <a:ext cx="8400191" cy="326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Frühjahrs-Probeunterricht</a:t>
            </a:r>
            <a:b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14. Mai, 15. Mai, 16. Mai 2024</a:t>
            </a:r>
            <a:b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Bei Kermess: Probeunterrichtstraining 6. Mai, 7. Mai 2024</a:t>
            </a:r>
            <a:b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de-DE" sz="15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57175" indent="-257175" defTabSz="685800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Herbst-Probeunterricht</a:t>
            </a:r>
            <a:b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 September, 5. September, 6. September 2024</a:t>
            </a:r>
            <a:b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Bei Kermess: Probeunterrichtstraining 3. September 2024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de-DE" sz="15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2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B07C117-9ECE-28C4-629A-C079727B19ED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Termine im Schuljahr 2023/24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9286744-0604-2FF1-E43A-0898BBA852DF}"/>
              </a:ext>
            </a:extLst>
          </p:cNvPr>
          <p:cNvGrpSpPr/>
          <p:nvPr/>
        </p:nvGrpSpPr>
        <p:grpSpPr>
          <a:xfrm>
            <a:off x="1482038" y="989639"/>
            <a:ext cx="5363379" cy="812988"/>
            <a:chOff x="1740716" y="1364410"/>
            <a:chExt cx="4534476" cy="812988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37F7587-1A06-33B0-C70B-A18700D838E9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BAE590E-3AAE-4177-F7BD-4DCD5044859F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Weitere Informationsmöglichkeiten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4E987CCA-CA54-0E15-2EDF-29EA6391A7D7}"/>
              </a:ext>
            </a:extLst>
          </p:cNvPr>
          <p:cNvSpPr txBox="1"/>
          <p:nvPr/>
        </p:nvSpPr>
        <p:spPr>
          <a:xfrm>
            <a:off x="1482040" y="1628110"/>
            <a:ext cx="6221088" cy="3697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Infoabende der Wirtschaftsschulen: 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5"/>
              </a:rPr>
              <a:t>www.wirtschaftsschule.de</a:t>
            </a:r>
            <a:endParaRPr lang="de-DE" sz="15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57175" indent="-257175" defTabSz="6858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11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57175" indent="-257175" defTabSz="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Infoabende der WS Kermess e. V.</a:t>
            </a:r>
            <a:b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30. November 2023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19:00 Uhr</a:t>
            </a:r>
            <a:b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25. Januar 2024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19:00 Uhr</a:t>
            </a:r>
            <a:b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29. Februar 2024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19:00 Uhr</a:t>
            </a:r>
            <a:b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18. Juli 2024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19:00 Uhr</a:t>
            </a:r>
            <a:b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de-DE" sz="1100" b="1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57175" indent="-257175" defTabSz="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Tage der offenen Tür</a:t>
            </a:r>
            <a:b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Unterstufe: Freitag, 8. März 2024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14:00-17:00 Uhr</a:t>
            </a:r>
            <a:b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Allgemein: 	Samstag, 13. April 2024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10:00-13:00 Uhr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9D7065D-3619-3EC2-1FCB-5FC4492C2A9B}"/>
              </a:ext>
            </a:extLst>
          </p:cNvPr>
          <p:cNvSpPr txBox="1"/>
          <p:nvPr/>
        </p:nvSpPr>
        <p:spPr>
          <a:xfrm>
            <a:off x="3797417" y="6000112"/>
            <a:ext cx="4597167" cy="401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hlinkClick r:id="rId6"/>
              </a:rPr>
              <a:t>www.kermess.de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Wingdings" panose="05000000000000000000" pitchFamily="2" charset="2"/>
              </a:rPr>
              <a:t>Kontakt und digitaler Infoabend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77225C0-1F18-4D5F-D3FD-220E25E0202A}"/>
              </a:ext>
            </a:extLst>
          </p:cNvPr>
          <p:cNvGrpSpPr/>
          <p:nvPr/>
        </p:nvGrpSpPr>
        <p:grpSpPr>
          <a:xfrm>
            <a:off x="8472948" y="1503152"/>
            <a:ext cx="2943881" cy="3355934"/>
            <a:chOff x="8801253" y="1514111"/>
            <a:chExt cx="2943881" cy="3355934"/>
          </a:xfrm>
        </p:grpSpPr>
        <p:pic>
          <p:nvPicPr>
            <p:cNvPr id="2050" name="Picture 2" descr="Preview of your QR Code">
              <a:extLst>
                <a:ext uri="{FF2B5EF4-FFF2-40B4-BE49-F238E27FC236}">
                  <a16:creationId xmlns:a16="http://schemas.microsoft.com/office/drawing/2014/main" id="{AB730BEE-E623-D3E4-F38F-A2FAA5E93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5444" y="2774545"/>
              <a:ext cx="2095500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9B4A2C8-400E-B7C1-E3C2-6943D2C3F0A8}"/>
                </a:ext>
              </a:extLst>
            </p:cNvPr>
            <p:cNvSpPr txBox="1"/>
            <p:nvPr/>
          </p:nvSpPr>
          <p:spPr>
            <a:xfrm>
              <a:off x="8801253" y="1514111"/>
              <a:ext cx="29438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4000" b="1" dirty="0">
                  <a:solidFill>
                    <a:schemeClr val="accent2"/>
                  </a:solidFill>
                  <a:latin typeface="Carlito" panose="020F0502020204030204"/>
                  <a:ea typeface="Microsoft JhengHei" panose="020B0604030504040204" pitchFamily="34" charset="-120"/>
                </a:rPr>
                <a:t>Präsentation online</a:t>
              </a:r>
              <a:endParaRPr lang="de-DE" sz="4000" b="1" dirty="0">
                <a:solidFill>
                  <a:schemeClr val="accent2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2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FA0F78-B1EC-88EA-7D5B-4C8314A54BB1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Das Allerwichtigste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DD9DAA3-7BAE-13B3-5F8D-ACDA88F8A5E6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B6AB005-D25D-9BCB-AB2E-FDEE6561E50E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753DFFB-1EB1-EC6E-0312-2A6C8F2AC53E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Die </a:t>
              </a: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Schüler*innen</a:t>
              </a:r>
              <a:endParaRPr lang="de-DE" sz="21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67FDBE-142D-A2F4-4AC3-CDF339C0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2" y="1592476"/>
            <a:ext cx="4994128" cy="37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B881CA7-E68B-1A13-4BB7-5C0064991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3" t="12316" r="769" b="18033"/>
          <a:stretch/>
        </p:blipFill>
        <p:spPr bwMode="auto">
          <a:xfrm>
            <a:off x="6175486" y="975545"/>
            <a:ext cx="5576415" cy="435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10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Bildschirmausschnitt">
            <a:extLst>
              <a:ext uri="{FF2B5EF4-FFF2-40B4-BE49-F238E27FC236}">
                <a16:creationId xmlns:a16="http://schemas.microsoft.com/office/drawing/2014/main" id="{6EA2EE15-EC42-3E73-8E02-FBC23B7EB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19" y="-3002"/>
            <a:ext cx="10087761" cy="68640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F25377B-0FA2-57CB-C528-7F079E5F973C}"/>
              </a:ext>
            </a:extLst>
          </p:cNvPr>
          <p:cNvSpPr txBox="1"/>
          <p:nvPr/>
        </p:nvSpPr>
        <p:spPr>
          <a:xfrm>
            <a:off x="1870037" y="2921169"/>
            <a:ext cx="8747477" cy="1015663"/>
          </a:xfrm>
          <a:prstGeom prst="rect">
            <a:avLst/>
          </a:prstGeom>
          <a:solidFill>
            <a:srgbClr val="FFC000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solidFill>
                  <a:srgbClr val="00B0F0"/>
                </a:solidFill>
              </a:rPr>
              <a:t>www.wirtschaftsschule.de</a:t>
            </a:r>
          </a:p>
        </p:txBody>
      </p:sp>
    </p:spTree>
    <p:extLst>
      <p:ext uri="{BB962C8B-B14F-4D97-AF65-F5344CB8AC3E}">
        <p14:creationId xmlns:p14="http://schemas.microsoft.com/office/powerpoint/2010/main" val="407697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7FD2644-1A9B-BE17-86C1-A0939B2F5A4D}"/>
              </a:ext>
            </a:extLst>
          </p:cNvPr>
          <p:cNvGrpSpPr/>
          <p:nvPr/>
        </p:nvGrpSpPr>
        <p:grpSpPr>
          <a:xfrm>
            <a:off x="1740716" y="473978"/>
            <a:ext cx="9148194" cy="1454579"/>
            <a:chOff x="503634" y="857250"/>
            <a:chExt cx="8234958" cy="1071307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96160EA-C875-AB89-6790-10AC2C195E1B}"/>
                </a:ext>
              </a:extLst>
            </p:cNvPr>
            <p:cNvSpPr txBox="1"/>
            <p:nvPr/>
          </p:nvSpPr>
          <p:spPr>
            <a:xfrm>
              <a:off x="503634" y="857250"/>
              <a:ext cx="8234958" cy="918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3750" b="1" dirty="0">
                  <a:solidFill>
                    <a:srgbClr val="FF9900"/>
                  </a:solidFill>
                  <a:latin typeface="Carlito" panose="020F0502020204030204"/>
                  <a:ea typeface="Microsoft JhengHei" panose="020B0604030504040204" pitchFamily="34" charset="-120"/>
                  <a:cs typeface="+mn-cs"/>
                </a:rPr>
                <a:t>Die Wirtschaftsschule: Zahlen, Daten, Fakten.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62EF5019-6049-30B7-FB73-3812D9CA66A0}"/>
                </a:ext>
              </a:extLst>
            </p:cNvPr>
            <p:cNvGrpSpPr/>
            <p:nvPr/>
          </p:nvGrpSpPr>
          <p:grpSpPr>
            <a:xfrm>
              <a:off x="503635" y="1513059"/>
              <a:ext cx="6313980" cy="415498"/>
              <a:chOff x="503635" y="1513059"/>
              <a:chExt cx="6313980" cy="415498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8FF539BC-BCBB-3832-720D-2EFCECCE89CF}"/>
                  </a:ext>
                </a:extLst>
              </p:cNvPr>
              <p:cNvSpPr/>
              <p:nvPr/>
            </p:nvSpPr>
            <p:spPr>
              <a:xfrm>
                <a:off x="503635" y="1513059"/>
                <a:ext cx="6236848" cy="415498"/>
              </a:xfrm>
              <a:prstGeom prst="rect">
                <a:avLst/>
              </a:prstGeom>
              <a:solidFill>
                <a:srgbClr val="EF7F1A"/>
              </a:solidFill>
              <a:ln>
                <a:solidFill>
                  <a:srgbClr val="EF7F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2400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D1CEE84-846F-FE98-8D29-06CF26620C4D}"/>
                  </a:ext>
                </a:extLst>
              </p:cNvPr>
              <p:cNvSpPr txBox="1"/>
              <p:nvPr/>
            </p:nvSpPr>
            <p:spPr>
              <a:xfrm>
                <a:off x="580767" y="1567799"/>
                <a:ext cx="6236848" cy="306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2100" dirty="0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Wir sind </a:t>
                </a:r>
                <a:r>
                  <a:rPr lang="de-DE" sz="2100" dirty="0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eine</a:t>
                </a:r>
                <a:r>
                  <a:rPr lang="de-DE" sz="2100" dirty="0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 weiterführende </a:t>
                </a:r>
                <a:r>
                  <a:rPr lang="de-DE" sz="2100" dirty="0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„</a:t>
                </a:r>
                <a:r>
                  <a:rPr lang="de-DE" sz="2100" dirty="0">
                    <a:solidFill>
                      <a:srgbClr val="FFFF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+mn-cs"/>
                  </a:rPr>
                  <a:t>kleine"  Schulart …</a:t>
                </a:r>
              </a:p>
            </p:txBody>
          </p:sp>
        </p:grp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10FB1C15-8E24-FFFD-27D9-296A062673C5}"/>
              </a:ext>
            </a:extLst>
          </p:cNvPr>
          <p:cNvSpPr txBox="1"/>
          <p:nvPr/>
        </p:nvSpPr>
        <p:spPr>
          <a:xfrm>
            <a:off x="1740716" y="2206955"/>
            <a:ext cx="8285477" cy="2863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mit </a:t>
            </a:r>
            <a:r>
              <a:rPr lang="de-DE" sz="1500" b="1" dirty="0">
                <a:solidFill>
                  <a:srgbClr val="FF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rund 17.000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Schüler*innen (Stand SJ 2023/24).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mit </a:t>
            </a:r>
            <a:r>
              <a:rPr lang="de-DE" sz="1500" b="1" dirty="0">
                <a:solidFill>
                  <a:srgbClr val="FF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74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Schulen in Bayern, davon 8 im Einzugsbereich München.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bei der die Schüler*innen echte </a:t>
            </a:r>
            <a:r>
              <a:rPr lang="de-DE" sz="1500" b="1" dirty="0">
                <a:solidFill>
                  <a:srgbClr val="FF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Praxiserfahrung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sammeln.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die seit der Gründung bereits über </a:t>
            </a:r>
            <a:r>
              <a:rPr lang="de-DE" sz="1500" b="1" dirty="0">
                <a:solidFill>
                  <a:srgbClr val="FF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500.000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r>
              <a:rPr lang="de-DE" sz="1500" b="1" dirty="0">
                <a:solidFill>
                  <a:srgbClr val="3F3F3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Schüler*innen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erfolgreich besucht haben.</a:t>
            </a:r>
            <a:r>
              <a:rPr lang="de-DE" sz="1500" b="1" dirty="0">
                <a:solidFill>
                  <a:srgbClr val="FF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endParaRPr lang="de-DE" sz="15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die bayernweit mit über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r>
              <a:rPr lang="de-DE" sz="1500" b="1" dirty="0">
                <a:solidFill>
                  <a:srgbClr val="FF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1.000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Unternehmen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zusammenarbeitet.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deren Absolventen besonders gut auf die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r>
              <a:rPr lang="de-DE" sz="1500" b="1" dirty="0">
                <a:solidFill>
                  <a:srgbClr val="FF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Berufsausbildung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vorbereitet werden. 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die bayernweit mit </a:t>
            </a:r>
            <a:r>
              <a:rPr lang="de-DE" sz="1500" b="1" dirty="0">
                <a:solidFill>
                  <a:srgbClr val="FF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80</a:t>
            </a:r>
            <a:r>
              <a:rPr lang="de-DE" sz="15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Fachoberschulen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kooperiert.</a:t>
            </a:r>
          </a:p>
        </p:txBody>
      </p:sp>
    </p:spTree>
    <p:extLst>
      <p:ext uri="{BB962C8B-B14F-4D97-AF65-F5344CB8AC3E}">
        <p14:creationId xmlns:p14="http://schemas.microsoft.com/office/powerpoint/2010/main" val="30997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6B33BA37-9480-6472-FB82-5FB053AFE639}"/>
              </a:ext>
            </a:extLst>
          </p:cNvPr>
          <p:cNvGrpSpPr/>
          <p:nvPr/>
        </p:nvGrpSpPr>
        <p:grpSpPr>
          <a:xfrm>
            <a:off x="1325461" y="157208"/>
            <a:ext cx="9995483" cy="5499720"/>
            <a:chOff x="187833" y="857250"/>
            <a:chExt cx="9125240" cy="5003197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4542141C-8416-2B02-FFE1-DC2795FB4738}"/>
                </a:ext>
              </a:extLst>
            </p:cNvPr>
            <p:cNvSpPr txBox="1"/>
            <p:nvPr/>
          </p:nvSpPr>
          <p:spPr>
            <a:xfrm>
              <a:off x="187833" y="857250"/>
              <a:ext cx="9125240" cy="60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3750" b="1" dirty="0">
                  <a:solidFill>
                    <a:srgbClr val="FF9900"/>
                  </a:solidFill>
                  <a:latin typeface="Carlito" panose="020F0502020204030204"/>
                  <a:ea typeface="Microsoft JhengHei" panose="020B0604030504040204" pitchFamily="34" charset="-120"/>
                  <a:cs typeface="+mn-cs"/>
                </a:rPr>
                <a:t>Dein Weg zu uns = Dein Weg zur Mittleren Reife</a:t>
              </a: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DD47926B-9E25-1ED1-5376-A080D92A5B80}"/>
                </a:ext>
              </a:extLst>
            </p:cNvPr>
            <p:cNvGrpSpPr/>
            <p:nvPr/>
          </p:nvGrpSpPr>
          <p:grpSpPr bwMode="gray">
            <a:xfrm>
              <a:off x="1187625" y="1804476"/>
              <a:ext cx="7387954" cy="3559433"/>
              <a:chOff x="-6369050" y="1485900"/>
              <a:chExt cx="5280025" cy="2474913"/>
            </a:xfrm>
          </p:grpSpPr>
          <p:sp>
            <p:nvSpPr>
              <p:cNvPr id="4" name="Freeform 9">
                <a:extLst>
                  <a:ext uri="{FF2B5EF4-FFF2-40B4-BE49-F238E27FC236}">
                    <a16:creationId xmlns:a16="http://schemas.microsoft.com/office/drawing/2014/main" id="{9F616BBE-F47C-DF99-4DC9-69DB6BF0CB9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154738" y="1485900"/>
                <a:ext cx="5065713" cy="2474913"/>
              </a:xfrm>
              <a:custGeom>
                <a:avLst/>
                <a:gdLst>
                  <a:gd name="T0" fmla="*/ 1351 w 1351"/>
                  <a:gd name="T1" fmla="*/ 660 h 660"/>
                  <a:gd name="T2" fmla="*/ 1183 w 1351"/>
                  <a:gd name="T3" fmla="*/ 423 h 660"/>
                  <a:gd name="T4" fmla="*/ 517 w 1351"/>
                  <a:gd name="T5" fmla="*/ 249 h 660"/>
                  <a:gd name="T6" fmla="*/ 278 w 1351"/>
                  <a:gd name="T7" fmla="*/ 199 h 660"/>
                  <a:gd name="T8" fmla="*/ 276 w 1351"/>
                  <a:gd name="T9" fmla="*/ 193 h 660"/>
                  <a:gd name="T10" fmla="*/ 466 w 1351"/>
                  <a:gd name="T11" fmla="*/ 129 h 660"/>
                  <a:gd name="T12" fmla="*/ 600 w 1351"/>
                  <a:gd name="T13" fmla="*/ 87 h 660"/>
                  <a:gd name="T14" fmla="*/ 601 w 1351"/>
                  <a:gd name="T15" fmla="*/ 74 h 660"/>
                  <a:gd name="T16" fmla="*/ 350 w 1351"/>
                  <a:gd name="T17" fmla="*/ 35 h 660"/>
                  <a:gd name="T18" fmla="*/ 250 w 1351"/>
                  <a:gd name="T19" fmla="*/ 26 h 660"/>
                  <a:gd name="T20" fmla="*/ 282 w 1351"/>
                  <a:gd name="T21" fmla="*/ 21 h 660"/>
                  <a:gd name="T22" fmla="*/ 282 w 1351"/>
                  <a:gd name="T23" fmla="*/ 0 h 660"/>
                  <a:gd name="T24" fmla="*/ 273 w 1351"/>
                  <a:gd name="T25" fmla="*/ 1 h 660"/>
                  <a:gd name="T26" fmla="*/ 98 w 1351"/>
                  <a:gd name="T27" fmla="*/ 26 h 660"/>
                  <a:gd name="T28" fmla="*/ 113 w 1351"/>
                  <a:gd name="T29" fmla="*/ 42 h 660"/>
                  <a:gd name="T30" fmla="*/ 249 w 1351"/>
                  <a:gd name="T31" fmla="*/ 59 h 660"/>
                  <a:gd name="T32" fmla="*/ 399 w 1351"/>
                  <a:gd name="T33" fmla="*/ 78 h 660"/>
                  <a:gd name="T34" fmla="*/ 292 w 1351"/>
                  <a:gd name="T35" fmla="*/ 98 h 660"/>
                  <a:gd name="T36" fmla="*/ 240 w 1351"/>
                  <a:gd name="T37" fmla="*/ 106 h 660"/>
                  <a:gd name="T38" fmla="*/ 15 w 1351"/>
                  <a:gd name="T39" fmla="*/ 182 h 660"/>
                  <a:gd name="T40" fmla="*/ 4 w 1351"/>
                  <a:gd name="T41" fmla="*/ 222 h 660"/>
                  <a:gd name="T42" fmla="*/ 260 w 1351"/>
                  <a:gd name="T43" fmla="*/ 326 h 660"/>
                  <a:gd name="T44" fmla="*/ 837 w 1351"/>
                  <a:gd name="T45" fmla="*/ 551 h 660"/>
                  <a:gd name="T46" fmla="*/ 1351 w 1351"/>
                  <a:gd name="T47" fmla="*/ 66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51" h="660">
                    <a:moveTo>
                      <a:pt x="1351" y="660"/>
                    </a:moveTo>
                    <a:cubicBezTo>
                      <a:pt x="1345" y="571"/>
                      <a:pt x="1288" y="491"/>
                      <a:pt x="1183" y="423"/>
                    </a:cubicBezTo>
                    <a:cubicBezTo>
                      <a:pt x="1028" y="322"/>
                      <a:pt x="733" y="280"/>
                      <a:pt x="517" y="249"/>
                    </a:cubicBezTo>
                    <a:cubicBezTo>
                      <a:pt x="401" y="232"/>
                      <a:pt x="291" y="216"/>
                      <a:pt x="278" y="199"/>
                    </a:cubicBezTo>
                    <a:cubicBezTo>
                      <a:pt x="275" y="196"/>
                      <a:pt x="276" y="194"/>
                      <a:pt x="276" y="193"/>
                    </a:cubicBezTo>
                    <a:cubicBezTo>
                      <a:pt x="284" y="171"/>
                      <a:pt x="394" y="146"/>
                      <a:pt x="466" y="129"/>
                    </a:cubicBezTo>
                    <a:cubicBezTo>
                      <a:pt x="545" y="111"/>
                      <a:pt x="589" y="100"/>
                      <a:pt x="600" y="87"/>
                    </a:cubicBezTo>
                    <a:cubicBezTo>
                      <a:pt x="603" y="83"/>
                      <a:pt x="603" y="78"/>
                      <a:pt x="601" y="74"/>
                    </a:cubicBezTo>
                    <a:cubicBezTo>
                      <a:pt x="593" y="56"/>
                      <a:pt x="521" y="47"/>
                      <a:pt x="350" y="35"/>
                    </a:cubicBezTo>
                    <a:cubicBezTo>
                      <a:pt x="311" y="32"/>
                      <a:pt x="271" y="29"/>
                      <a:pt x="250" y="26"/>
                    </a:cubicBezTo>
                    <a:cubicBezTo>
                      <a:pt x="258" y="25"/>
                      <a:pt x="269" y="23"/>
                      <a:pt x="282" y="21"/>
                    </a:cubicBezTo>
                    <a:cubicBezTo>
                      <a:pt x="282" y="0"/>
                      <a:pt x="282" y="0"/>
                      <a:pt x="282" y="0"/>
                    </a:cubicBezTo>
                    <a:cubicBezTo>
                      <a:pt x="279" y="1"/>
                      <a:pt x="276" y="1"/>
                      <a:pt x="273" y="1"/>
                    </a:cubicBezTo>
                    <a:cubicBezTo>
                      <a:pt x="116" y="16"/>
                      <a:pt x="100" y="14"/>
                      <a:pt x="98" y="26"/>
                    </a:cubicBezTo>
                    <a:cubicBezTo>
                      <a:pt x="97" y="36"/>
                      <a:pt x="108" y="40"/>
                      <a:pt x="113" y="42"/>
                    </a:cubicBezTo>
                    <a:cubicBezTo>
                      <a:pt x="129" y="48"/>
                      <a:pt x="184" y="53"/>
                      <a:pt x="249" y="59"/>
                    </a:cubicBezTo>
                    <a:cubicBezTo>
                      <a:pt x="307" y="65"/>
                      <a:pt x="371" y="71"/>
                      <a:pt x="399" y="78"/>
                    </a:cubicBezTo>
                    <a:cubicBezTo>
                      <a:pt x="377" y="84"/>
                      <a:pt x="327" y="92"/>
                      <a:pt x="292" y="98"/>
                    </a:cubicBezTo>
                    <a:cubicBezTo>
                      <a:pt x="273" y="101"/>
                      <a:pt x="255" y="104"/>
                      <a:pt x="240" y="106"/>
                    </a:cubicBezTo>
                    <a:cubicBezTo>
                      <a:pt x="145" y="123"/>
                      <a:pt x="52" y="144"/>
                      <a:pt x="15" y="182"/>
                    </a:cubicBezTo>
                    <a:cubicBezTo>
                      <a:pt x="4" y="194"/>
                      <a:pt x="0" y="208"/>
                      <a:pt x="4" y="222"/>
                    </a:cubicBezTo>
                    <a:cubicBezTo>
                      <a:pt x="18" y="264"/>
                      <a:pt x="104" y="299"/>
                      <a:pt x="260" y="326"/>
                    </a:cubicBezTo>
                    <a:cubicBezTo>
                      <a:pt x="688" y="400"/>
                      <a:pt x="792" y="481"/>
                      <a:pt x="837" y="551"/>
                    </a:cubicBezTo>
                    <a:cubicBezTo>
                      <a:pt x="1351" y="660"/>
                      <a:pt x="1351" y="660"/>
                      <a:pt x="1351" y="660"/>
                    </a:cubicBezTo>
                  </a:path>
                </a:pathLst>
              </a:custGeom>
              <a:solidFill>
                <a:schemeClr val="tx2">
                  <a:lumMod val="75000"/>
                  <a:alpha val="13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0" name="Freeform 25">
                <a:extLst>
                  <a:ext uri="{FF2B5EF4-FFF2-40B4-BE49-F238E27FC236}">
                    <a16:creationId xmlns:a16="http://schemas.microsoft.com/office/drawing/2014/main" id="{3EE5CB04-9C69-64B7-E7B8-4B8009CD313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369050" y="1516062"/>
                <a:ext cx="5249863" cy="2439988"/>
              </a:xfrm>
              <a:custGeom>
                <a:avLst/>
                <a:gdLst>
                  <a:gd name="T0" fmla="*/ 339 w 1400"/>
                  <a:gd name="T1" fmla="*/ 0 h 651"/>
                  <a:gd name="T2" fmla="*/ 331 w 1400"/>
                  <a:gd name="T3" fmla="*/ 1 h 651"/>
                  <a:gd name="T4" fmla="*/ 173 w 1400"/>
                  <a:gd name="T5" fmla="*/ 26 h 651"/>
                  <a:gd name="T6" fmla="*/ 466 w 1400"/>
                  <a:gd name="T7" fmla="*/ 64 h 651"/>
                  <a:gd name="T8" fmla="*/ 298 w 1400"/>
                  <a:gd name="T9" fmla="*/ 106 h 651"/>
                  <a:gd name="T10" fmla="*/ 78 w 1400"/>
                  <a:gd name="T11" fmla="*/ 180 h 651"/>
                  <a:gd name="T12" fmla="*/ 318 w 1400"/>
                  <a:gd name="T13" fmla="*/ 310 h 651"/>
                  <a:gd name="T14" fmla="*/ 900 w 1400"/>
                  <a:gd name="T15" fmla="*/ 538 h 651"/>
                  <a:gd name="T16" fmla="*/ 904 w 1400"/>
                  <a:gd name="T17" fmla="*/ 545 h 651"/>
                  <a:gd name="T18" fmla="*/ 1400 w 1400"/>
                  <a:gd name="T19" fmla="*/ 651 h 651"/>
                  <a:gd name="T20" fmla="*/ 1236 w 1400"/>
                  <a:gd name="T21" fmla="*/ 422 h 651"/>
                  <a:gd name="T22" fmla="*/ 328 w 1400"/>
                  <a:gd name="T23" fmla="*/ 196 h 651"/>
                  <a:gd name="T24" fmla="*/ 650 w 1400"/>
                  <a:gd name="T25" fmla="*/ 74 h 651"/>
                  <a:gd name="T26" fmla="*/ 290 w 1400"/>
                  <a:gd name="T27" fmla="*/ 23 h 651"/>
                  <a:gd name="T28" fmla="*/ 339 w 1400"/>
                  <a:gd name="T29" fmla="*/ 5 h 651"/>
                  <a:gd name="T30" fmla="*/ 339 w 1400"/>
                  <a:gd name="T31" fmla="*/ 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00" h="651">
                    <a:moveTo>
                      <a:pt x="339" y="0"/>
                    </a:moveTo>
                    <a:cubicBezTo>
                      <a:pt x="337" y="1"/>
                      <a:pt x="334" y="1"/>
                      <a:pt x="331" y="1"/>
                    </a:cubicBezTo>
                    <a:cubicBezTo>
                      <a:pt x="188" y="14"/>
                      <a:pt x="141" y="14"/>
                      <a:pt x="173" y="26"/>
                    </a:cubicBezTo>
                    <a:cubicBezTo>
                      <a:pt x="203" y="38"/>
                      <a:pt x="423" y="50"/>
                      <a:pt x="466" y="64"/>
                    </a:cubicBezTo>
                    <a:cubicBezTo>
                      <a:pt x="505" y="77"/>
                      <a:pt x="366" y="94"/>
                      <a:pt x="298" y="106"/>
                    </a:cubicBezTo>
                    <a:cubicBezTo>
                      <a:pt x="199" y="124"/>
                      <a:pt x="112" y="144"/>
                      <a:pt x="78" y="180"/>
                    </a:cubicBezTo>
                    <a:cubicBezTo>
                      <a:pt x="73" y="184"/>
                      <a:pt x="0" y="255"/>
                      <a:pt x="318" y="310"/>
                    </a:cubicBezTo>
                    <a:cubicBezTo>
                      <a:pt x="747" y="385"/>
                      <a:pt x="853" y="465"/>
                      <a:pt x="900" y="538"/>
                    </a:cubicBezTo>
                    <a:cubicBezTo>
                      <a:pt x="902" y="540"/>
                      <a:pt x="903" y="543"/>
                      <a:pt x="904" y="545"/>
                    </a:cubicBezTo>
                    <a:cubicBezTo>
                      <a:pt x="1400" y="651"/>
                      <a:pt x="1400" y="651"/>
                      <a:pt x="1400" y="651"/>
                    </a:cubicBezTo>
                    <a:cubicBezTo>
                      <a:pt x="1394" y="582"/>
                      <a:pt x="1356" y="499"/>
                      <a:pt x="1236" y="422"/>
                    </a:cubicBezTo>
                    <a:cubicBezTo>
                      <a:pt x="988" y="261"/>
                      <a:pt x="369" y="248"/>
                      <a:pt x="328" y="196"/>
                    </a:cubicBezTo>
                    <a:cubicBezTo>
                      <a:pt x="287" y="143"/>
                      <a:pt x="627" y="104"/>
                      <a:pt x="650" y="74"/>
                    </a:cubicBezTo>
                    <a:cubicBezTo>
                      <a:pt x="674" y="44"/>
                      <a:pt x="317" y="34"/>
                      <a:pt x="290" y="23"/>
                    </a:cubicBezTo>
                    <a:cubicBezTo>
                      <a:pt x="272" y="16"/>
                      <a:pt x="302" y="10"/>
                      <a:pt x="339" y="5"/>
                    </a:cubicBezTo>
                    <a:cubicBezTo>
                      <a:pt x="339" y="0"/>
                      <a:pt x="339" y="0"/>
                      <a:pt x="339" y="0"/>
                    </a:cubicBezTo>
                  </a:path>
                </a:pathLst>
              </a:custGeom>
              <a:solidFill>
                <a:schemeClr val="bg1">
                  <a:lumMod val="75000"/>
                  <a:alpha val="4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1" name="Freeform 26">
                <a:extLst>
                  <a:ext uri="{FF2B5EF4-FFF2-40B4-BE49-F238E27FC236}">
                    <a16:creationId xmlns:a16="http://schemas.microsoft.com/office/drawing/2014/main" id="{930BB4A5-F2D0-3115-EF56-E58196DA7DA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491163" y="1557337"/>
                <a:ext cx="77788" cy="66675"/>
              </a:xfrm>
              <a:custGeom>
                <a:avLst/>
                <a:gdLst>
                  <a:gd name="T0" fmla="*/ 19 w 21"/>
                  <a:gd name="T1" fmla="*/ 0 h 18"/>
                  <a:gd name="T2" fmla="*/ 12 w 21"/>
                  <a:gd name="T3" fmla="*/ 2 h 18"/>
                  <a:gd name="T4" fmla="*/ 6 w 21"/>
                  <a:gd name="T5" fmla="*/ 4 h 18"/>
                  <a:gd name="T6" fmla="*/ 2 w 21"/>
                  <a:gd name="T7" fmla="*/ 6 h 18"/>
                  <a:gd name="T8" fmla="*/ 1 w 21"/>
                  <a:gd name="T9" fmla="*/ 10 h 18"/>
                  <a:gd name="T10" fmla="*/ 4 w 21"/>
                  <a:gd name="T11" fmla="*/ 12 h 18"/>
                  <a:gd name="T12" fmla="*/ 8 w 21"/>
                  <a:gd name="T13" fmla="*/ 14 h 18"/>
                  <a:gd name="T14" fmla="*/ 11 w 21"/>
                  <a:gd name="T15" fmla="*/ 15 h 18"/>
                  <a:gd name="T16" fmla="*/ 15 w 21"/>
                  <a:gd name="T17" fmla="*/ 16 h 18"/>
                  <a:gd name="T18" fmla="*/ 21 w 21"/>
                  <a:gd name="T19" fmla="*/ 18 h 18"/>
                  <a:gd name="T20" fmla="*/ 21 w 21"/>
                  <a:gd name="T21" fmla="*/ 18 h 18"/>
                  <a:gd name="T22" fmla="*/ 14 w 21"/>
                  <a:gd name="T23" fmla="*/ 17 h 18"/>
                  <a:gd name="T24" fmla="*/ 11 w 21"/>
                  <a:gd name="T25" fmla="*/ 16 h 18"/>
                  <a:gd name="T26" fmla="*/ 8 w 21"/>
                  <a:gd name="T27" fmla="*/ 14 h 18"/>
                  <a:gd name="T28" fmla="*/ 4 w 21"/>
                  <a:gd name="T29" fmla="*/ 13 h 18"/>
                  <a:gd name="T30" fmla="*/ 1 w 21"/>
                  <a:gd name="T31" fmla="*/ 10 h 18"/>
                  <a:gd name="T32" fmla="*/ 2 w 21"/>
                  <a:gd name="T33" fmla="*/ 6 h 18"/>
                  <a:gd name="T34" fmla="*/ 6 w 21"/>
                  <a:gd name="T35" fmla="*/ 4 h 18"/>
                  <a:gd name="T36" fmla="*/ 12 w 21"/>
                  <a:gd name="T37" fmla="*/ 1 h 18"/>
                  <a:gd name="T38" fmla="*/ 19 w 21"/>
                  <a:gd name="T3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18">
                    <a:moveTo>
                      <a:pt x="19" y="0"/>
                    </a:moveTo>
                    <a:cubicBezTo>
                      <a:pt x="19" y="0"/>
                      <a:pt x="16" y="1"/>
                      <a:pt x="12" y="2"/>
                    </a:cubicBezTo>
                    <a:cubicBezTo>
                      <a:pt x="10" y="2"/>
                      <a:pt x="8" y="3"/>
                      <a:pt x="6" y="4"/>
                    </a:cubicBezTo>
                    <a:cubicBezTo>
                      <a:pt x="5" y="5"/>
                      <a:pt x="3" y="5"/>
                      <a:pt x="2" y="6"/>
                    </a:cubicBezTo>
                    <a:cubicBezTo>
                      <a:pt x="1" y="7"/>
                      <a:pt x="1" y="8"/>
                      <a:pt x="1" y="10"/>
                    </a:cubicBezTo>
                    <a:cubicBezTo>
                      <a:pt x="2" y="11"/>
                      <a:pt x="3" y="12"/>
                      <a:pt x="4" y="12"/>
                    </a:cubicBezTo>
                    <a:cubicBezTo>
                      <a:pt x="5" y="13"/>
                      <a:pt x="7" y="14"/>
                      <a:pt x="8" y="14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6"/>
                      <a:pt x="14" y="16"/>
                      <a:pt x="15" y="16"/>
                    </a:cubicBezTo>
                    <a:cubicBezTo>
                      <a:pt x="19" y="17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18" y="18"/>
                      <a:pt x="14" y="17"/>
                    </a:cubicBezTo>
                    <a:cubicBezTo>
                      <a:pt x="13" y="16"/>
                      <a:pt x="12" y="16"/>
                      <a:pt x="11" y="16"/>
                    </a:cubicBezTo>
                    <a:cubicBezTo>
                      <a:pt x="10" y="15"/>
                      <a:pt x="9" y="15"/>
                      <a:pt x="8" y="14"/>
                    </a:cubicBezTo>
                    <a:cubicBezTo>
                      <a:pt x="7" y="14"/>
                      <a:pt x="5" y="13"/>
                      <a:pt x="4" y="13"/>
                    </a:cubicBezTo>
                    <a:cubicBezTo>
                      <a:pt x="3" y="12"/>
                      <a:pt x="2" y="11"/>
                      <a:pt x="1" y="10"/>
                    </a:cubicBezTo>
                    <a:cubicBezTo>
                      <a:pt x="0" y="8"/>
                      <a:pt x="1" y="7"/>
                      <a:pt x="2" y="6"/>
                    </a:cubicBezTo>
                    <a:cubicBezTo>
                      <a:pt x="3" y="5"/>
                      <a:pt x="4" y="4"/>
                      <a:pt x="6" y="4"/>
                    </a:cubicBezTo>
                    <a:cubicBezTo>
                      <a:pt x="8" y="3"/>
                      <a:pt x="10" y="2"/>
                      <a:pt x="12" y="1"/>
                    </a:cubicBezTo>
                    <a:cubicBezTo>
                      <a:pt x="16" y="0"/>
                      <a:pt x="19" y="0"/>
                      <a:pt x="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2" name="Freeform 27">
                <a:extLst>
                  <a:ext uri="{FF2B5EF4-FFF2-40B4-BE49-F238E27FC236}">
                    <a16:creationId xmlns:a16="http://schemas.microsoft.com/office/drawing/2014/main" id="{F58DE00C-B60E-16C5-C70B-E09B0082608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292725" y="1631950"/>
                <a:ext cx="165100" cy="22225"/>
              </a:xfrm>
              <a:custGeom>
                <a:avLst/>
                <a:gdLst>
                  <a:gd name="T0" fmla="*/ 0 w 104"/>
                  <a:gd name="T1" fmla="*/ 0 h 14"/>
                  <a:gd name="T2" fmla="*/ 104 w 104"/>
                  <a:gd name="T3" fmla="*/ 12 h 14"/>
                  <a:gd name="T4" fmla="*/ 104 w 104"/>
                  <a:gd name="T5" fmla="*/ 14 h 14"/>
                  <a:gd name="T6" fmla="*/ 0 w 104"/>
                  <a:gd name="T7" fmla="*/ 2 h 14"/>
                  <a:gd name="T8" fmla="*/ 0 w 10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4">
                    <a:moveTo>
                      <a:pt x="0" y="0"/>
                    </a:moveTo>
                    <a:lnTo>
                      <a:pt x="104" y="12"/>
                    </a:lnTo>
                    <a:lnTo>
                      <a:pt x="104" y="14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E587E886-A543-176E-9C4E-5371C08B33E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965700" y="1668462"/>
                <a:ext cx="165100" cy="19050"/>
              </a:xfrm>
              <a:custGeom>
                <a:avLst/>
                <a:gdLst>
                  <a:gd name="T0" fmla="*/ 0 w 104"/>
                  <a:gd name="T1" fmla="*/ 0 h 12"/>
                  <a:gd name="T2" fmla="*/ 104 w 104"/>
                  <a:gd name="T3" fmla="*/ 10 h 12"/>
                  <a:gd name="T4" fmla="*/ 104 w 104"/>
                  <a:gd name="T5" fmla="*/ 12 h 12"/>
                  <a:gd name="T6" fmla="*/ 0 w 104"/>
                  <a:gd name="T7" fmla="*/ 0 h 12"/>
                  <a:gd name="T8" fmla="*/ 0 w 10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2">
                    <a:moveTo>
                      <a:pt x="0" y="0"/>
                    </a:moveTo>
                    <a:lnTo>
                      <a:pt x="104" y="10"/>
                    </a:lnTo>
                    <a:lnTo>
                      <a:pt x="10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4" name="Freeform 29">
                <a:extLst>
                  <a:ext uri="{FF2B5EF4-FFF2-40B4-BE49-F238E27FC236}">
                    <a16:creationId xmlns:a16="http://schemas.microsoft.com/office/drawing/2014/main" id="{227D4143-9A01-173B-592B-AA804E3F864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637088" y="1703387"/>
                <a:ext cx="165100" cy="22225"/>
              </a:xfrm>
              <a:custGeom>
                <a:avLst/>
                <a:gdLst>
                  <a:gd name="T0" fmla="*/ 0 w 104"/>
                  <a:gd name="T1" fmla="*/ 0 h 14"/>
                  <a:gd name="T2" fmla="*/ 104 w 104"/>
                  <a:gd name="T3" fmla="*/ 12 h 14"/>
                  <a:gd name="T4" fmla="*/ 104 w 104"/>
                  <a:gd name="T5" fmla="*/ 14 h 14"/>
                  <a:gd name="T6" fmla="*/ 0 w 104"/>
                  <a:gd name="T7" fmla="*/ 0 h 14"/>
                  <a:gd name="T8" fmla="*/ 0 w 10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4">
                    <a:moveTo>
                      <a:pt x="0" y="0"/>
                    </a:moveTo>
                    <a:lnTo>
                      <a:pt x="104" y="12"/>
                    </a:lnTo>
                    <a:lnTo>
                      <a:pt x="104" y="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5" name="Freeform 30">
                <a:extLst>
                  <a:ext uri="{FF2B5EF4-FFF2-40B4-BE49-F238E27FC236}">
                    <a16:creationId xmlns:a16="http://schemas.microsoft.com/office/drawing/2014/main" id="{19723BE0-8040-40AF-E6B0-D4BAB302A5F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351338" y="1755775"/>
                <a:ext cx="93663" cy="71438"/>
              </a:xfrm>
              <a:custGeom>
                <a:avLst/>
                <a:gdLst>
                  <a:gd name="T0" fmla="*/ 11 w 25"/>
                  <a:gd name="T1" fmla="*/ 0 h 19"/>
                  <a:gd name="T2" fmla="*/ 18 w 25"/>
                  <a:gd name="T3" fmla="*/ 2 h 19"/>
                  <a:gd name="T4" fmla="*/ 24 w 25"/>
                  <a:gd name="T5" fmla="*/ 5 h 19"/>
                  <a:gd name="T6" fmla="*/ 25 w 25"/>
                  <a:gd name="T7" fmla="*/ 10 h 19"/>
                  <a:gd name="T8" fmla="*/ 21 w 25"/>
                  <a:gd name="T9" fmla="*/ 12 h 19"/>
                  <a:gd name="T10" fmla="*/ 7 w 25"/>
                  <a:gd name="T11" fmla="*/ 17 h 19"/>
                  <a:gd name="T12" fmla="*/ 0 w 25"/>
                  <a:gd name="T13" fmla="*/ 19 h 19"/>
                  <a:gd name="T14" fmla="*/ 0 w 25"/>
                  <a:gd name="T15" fmla="*/ 18 h 19"/>
                  <a:gd name="T16" fmla="*/ 7 w 25"/>
                  <a:gd name="T17" fmla="*/ 17 h 19"/>
                  <a:gd name="T18" fmla="*/ 21 w 25"/>
                  <a:gd name="T19" fmla="*/ 12 h 19"/>
                  <a:gd name="T20" fmla="*/ 24 w 25"/>
                  <a:gd name="T21" fmla="*/ 9 h 19"/>
                  <a:gd name="T22" fmla="*/ 23 w 25"/>
                  <a:gd name="T23" fmla="*/ 6 h 19"/>
                  <a:gd name="T24" fmla="*/ 17 w 25"/>
                  <a:gd name="T25" fmla="*/ 3 h 19"/>
                  <a:gd name="T26" fmla="*/ 11 w 25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19">
                    <a:moveTo>
                      <a:pt x="11" y="0"/>
                    </a:moveTo>
                    <a:cubicBezTo>
                      <a:pt x="11" y="0"/>
                      <a:pt x="14" y="0"/>
                      <a:pt x="18" y="2"/>
                    </a:cubicBezTo>
                    <a:cubicBezTo>
                      <a:pt x="19" y="3"/>
                      <a:pt x="22" y="4"/>
                      <a:pt x="24" y="5"/>
                    </a:cubicBezTo>
                    <a:cubicBezTo>
                      <a:pt x="25" y="6"/>
                      <a:pt x="25" y="8"/>
                      <a:pt x="25" y="10"/>
                    </a:cubicBezTo>
                    <a:cubicBezTo>
                      <a:pt x="24" y="11"/>
                      <a:pt x="22" y="12"/>
                      <a:pt x="21" y="12"/>
                    </a:cubicBezTo>
                    <a:cubicBezTo>
                      <a:pt x="16" y="15"/>
                      <a:pt x="11" y="16"/>
                      <a:pt x="7" y="17"/>
                    </a:cubicBezTo>
                    <a:cubicBezTo>
                      <a:pt x="3" y="18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3" y="18"/>
                      <a:pt x="7" y="17"/>
                    </a:cubicBezTo>
                    <a:cubicBezTo>
                      <a:pt x="11" y="16"/>
                      <a:pt x="16" y="14"/>
                      <a:pt x="21" y="12"/>
                    </a:cubicBezTo>
                    <a:cubicBezTo>
                      <a:pt x="22" y="11"/>
                      <a:pt x="23" y="10"/>
                      <a:pt x="24" y="9"/>
                    </a:cubicBezTo>
                    <a:cubicBezTo>
                      <a:pt x="25" y="8"/>
                      <a:pt x="24" y="7"/>
                      <a:pt x="23" y="6"/>
                    </a:cubicBezTo>
                    <a:cubicBezTo>
                      <a:pt x="21" y="4"/>
                      <a:pt x="19" y="3"/>
                      <a:pt x="17" y="3"/>
                    </a:cubicBezTo>
                    <a:cubicBezTo>
                      <a:pt x="13" y="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6" name="Freeform 31">
                <a:extLst>
                  <a:ext uri="{FF2B5EF4-FFF2-40B4-BE49-F238E27FC236}">
                    <a16:creationId xmlns:a16="http://schemas.microsoft.com/office/drawing/2014/main" id="{97B73ACF-697A-82EE-C01A-8612669D0B0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673600" y="1857375"/>
                <a:ext cx="160338" cy="36513"/>
              </a:xfrm>
              <a:custGeom>
                <a:avLst/>
                <a:gdLst>
                  <a:gd name="T0" fmla="*/ 101 w 101"/>
                  <a:gd name="T1" fmla="*/ 2 h 23"/>
                  <a:gd name="T2" fmla="*/ 0 w 101"/>
                  <a:gd name="T3" fmla="*/ 23 h 23"/>
                  <a:gd name="T4" fmla="*/ 0 w 101"/>
                  <a:gd name="T5" fmla="*/ 23 h 23"/>
                  <a:gd name="T6" fmla="*/ 101 w 101"/>
                  <a:gd name="T7" fmla="*/ 0 h 23"/>
                  <a:gd name="T8" fmla="*/ 101 w 101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23">
                    <a:moveTo>
                      <a:pt x="101" y="2"/>
                    </a:moveTo>
                    <a:lnTo>
                      <a:pt x="0" y="23"/>
                    </a:lnTo>
                    <a:lnTo>
                      <a:pt x="0" y="23"/>
                    </a:lnTo>
                    <a:lnTo>
                      <a:pt x="101" y="0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B975BB46-9AAA-4500-8119-FED42A9A1D3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995863" y="1927225"/>
                <a:ext cx="160338" cy="46038"/>
              </a:xfrm>
              <a:custGeom>
                <a:avLst/>
                <a:gdLst>
                  <a:gd name="T0" fmla="*/ 101 w 101"/>
                  <a:gd name="T1" fmla="*/ 3 h 29"/>
                  <a:gd name="T2" fmla="*/ 0 w 101"/>
                  <a:gd name="T3" fmla="*/ 29 h 29"/>
                  <a:gd name="T4" fmla="*/ 0 w 101"/>
                  <a:gd name="T5" fmla="*/ 26 h 29"/>
                  <a:gd name="T6" fmla="*/ 101 w 101"/>
                  <a:gd name="T7" fmla="*/ 0 h 29"/>
                  <a:gd name="T8" fmla="*/ 101 w 101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29">
                    <a:moveTo>
                      <a:pt x="101" y="3"/>
                    </a:moveTo>
                    <a:lnTo>
                      <a:pt x="0" y="29"/>
                    </a:lnTo>
                    <a:lnTo>
                      <a:pt x="0" y="26"/>
                    </a:lnTo>
                    <a:lnTo>
                      <a:pt x="101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217CC759-A9A3-D43D-713B-DAF20CB0093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314950" y="2009775"/>
                <a:ext cx="160338" cy="52388"/>
              </a:xfrm>
              <a:custGeom>
                <a:avLst/>
                <a:gdLst>
                  <a:gd name="T0" fmla="*/ 101 w 101"/>
                  <a:gd name="T1" fmla="*/ 3 h 33"/>
                  <a:gd name="T2" fmla="*/ 2 w 101"/>
                  <a:gd name="T3" fmla="*/ 33 h 33"/>
                  <a:gd name="T4" fmla="*/ 0 w 101"/>
                  <a:gd name="T5" fmla="*/ 31 h 33"/>
                  <a:gd name="T6" fmla="*/ 101 w 101"/>
                  <a:gd name="T7" fmla="*/ 0 h 33"/>
                  <a:gd name="T8" fmla="*/ 101 w 101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101" y="3"/>
                    </a:moveTo>
                    <a:lnTo>
                      <a:pt x="2" y="33"/>
                    </a:lnTo>
                    <a:lnTo>
                      <a:pt x="0" y="31"/>
                    </a:lnTo>
                    <a:lnTo>
                      <a:pt x="101" y="0"/>
                    </a:lnTo>
                    <a:lnTo>
                      <a:pt x="101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10CEF0D9-DCBC-F4BF-2361-5513F20A9E1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614988" y="2116137"/>
                <a:ext cx="149225" cy="82550"/>
              </a:xfrm>
              <a:custGeom>
                <a:avLst/>
                <a:gdLst>
                  <a:gd name="T0" fmla="*/ 40 w 40"/>
                  <a:gd name="T1" fmla="*/ 1 h 22"/>
                  <a:gd name="T2" fmla="*/ 33 w 40"/>
                  <a:gd name="T3" fmla="*/ 4 h 22"/>
                  <a:gd name="T4" fmla="*/ 27 w 40"/>
                  <a:gd name="T5" fmla="*/ 7 h 22"/>
                  <a:gd name="T6" fmla="*/ 20 w 40"/>
                  <a:gd name="T7" fmla="*/ 11 h 22"/>
                  <a:gd name="T8" fmla="*/ 13 w 40"/>
                  <a:gd name="T9" fmla="*/ 14 h 22"/>
                  <a:gd name="T10" fmla="*/ 9 w 40"/>
                  <a:gd name="T11" fmla="*/ 16 h 22"/>
                  <a:gd name="T12" fmla="*/ 7 w 40"/>
                  <a:gd name="T13" fmla="*/ 18 h 22"/>
                  <a:gd name="T14" fmla="*/ 1 w 40"/>
                  <a:gd name="T15" fmla="*/ 22 h 22"/>
                  <a:gd name="T16" fmla="*/ 0 w 40"/>
                  <a:gd name="T17" fmla="*/ 21 h 22"/>
                  <a:gd name="T18" fmla="*/ 6 w 40"/>
                  <a:gd name="T19" fmla="*/ 17 h 22"/>
                  <a:gd name="T20" fmla="*/ 9 w 40"/>
                  <a:gd name="T21" fmla="*/ 15 h 22"/>
                  <a:gd name="T22" fmla="*/ 12 w 40"/>
                  <a:gd name="T23" fmla="*/ 13 h 22"/>
                  <a:gd name="T24" fmla="*/ 19 w 40"/>
                  <a:gd name="T25" fmla="*/ 9 h 22"/>
                  <a:gd name="T26" fmla="*/ 26 w 40"/>
                  <a:gd name="T27" fmla="*/ 6 h 22"/>
                  <a:gd name="T28" fmla="*/ 33 w 40"/>
                  <a:gd name="T29" fmla="*/ 3 h 22"/>
                  <a:gd name="T30" fmla="*/ 39 w 40"/>
                  <a:gd name="T31" fmla="*/ 0 h 22"/>
                  <a:gd name="T32" fmla="*/ 40 w 40"/>
                  <a:gd name="T3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2">
                    <a:moveTo>
                      <a:pt x="40" y="1"/>
                    </a:moveTo>
                    <a:cubicBezTo>
                      <a:pt x="40" y="1"/>
                      <a:pt x="37" y="2"/>
                      <a:pt x="33" y="4"/>
                    </a:cubicBezTo>
                    <a:cubicBezTo>
                      <a:pt x="31" y="5"/>
                      <a:pt x="29" y="6"/>
                      <a:pt x="27" y="7"/>
                    </a:cubicBezTo>
                    <a:cubicBezTo>
                      <a:pt x="25" y="8"/>
                      <a:pt x="22" y="9"/>
                      <a:pt x="20" y="11"/>
                    </a:cubicBezTo>
                    <a:cubicBezTo>
                      <a:pt x="17" y="12"/>
                      <a:pt x="15" y="13"/>
                      <a:pt x="13" y="14"/>
                    </a:cubicBezTo>
                    <a:cubicBezTo>
                      <a:pt x="12" y="15"/>
                      <a:pt x="10" y="16"/>
                      <a:pt x="9" y="16"/>
                    </a:cubicBezTo>
                    <a:cubicBezTo>
                      <a:pt x="8" y="17"/>
                      <a:pt x="8" y="18"/>
                      <a:pt x="7" y="18"/>
                    </a:cubicBezTo>
                    <a:cubicBezTo>
                      <a:pt x="3" y="20"/>
                      <a:pt x="1" y="22"/>
                      <a:pt x="1" y="2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3" y="19"/>
                      <a:pt x="6" y="17"/>
                    </a:cubicBezTo>
                    <a:cubicBezTo>
                      <a:pt x="7" y="16"/>
                      <a:pt x="8" y="16"/>
                      <a:pt x="9" y="15"/>
                    </a:cubicBezTo>
                    <a:cubicBezTo>
                      <a:pt x="10" y="15"/>
                      <a:pt x="11" y="14"/>
                      <a:pt x="12" y="13"/>
                    </a:cubicBezTo>
                    <a:cubicBezTo>
                      <a:pt x="14" y="12"/>
                      <a:pt x="17" y="11"/>
                      <a:pt x="19" y="9"/>
                    </a:cubicBezTo>
                    <a:cubicBezTo>
                      <a:pt x="22" y="8"/>
                      <a:pt x="24" y="7"/>
                      <a:pt x="26" y="6"/>
                    </a:cubicBezTo>
                    <a:cubicBezTo>
                      <a:pt x="29" y="5"/>
                      <a:pt x="31" y="4"/>
                      <a:pt x="33" y="3"/>
                    </a:cubicBezTo>
                    <a:cubicBezTo>
                      <a:pt x="37" y="1"/>
                      <a:pt x="39" y="0"/>
                      <a:pt x="39" y="0"/>
                    </a:cubicBez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14B279EF-CDD0-C350-286D-B1FC92B169C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630863" y="2328862"/>
                <a:ext cx="150813" cy="74613"/>
              </a:xfrm>
              <a:custGeom>
                <a:avLst/>
                <a:gdLst>
                  <a:gd name="T0" fmla="*/ 1 w 40"/>
                  <a:gd name="T1" fmla="*/ 0 h 20"/>
                  <a:gd name="T2" fmla="*/ 6 w 40"/>
                  <a:gd name="T3" fmla="*/ 4 h 20"/>
                  <a:gd name="T4" fmla="*/ 12 w 40"/>
                  <a:gd name="T5" fmla="*/ 7 h 20"/>
                  <a:gd name="T6" fmla="*/ 16 w 40"/>
                  <a:gd name="T7" fmla="*/ 9 h 20"/>
                  <a:gd name="T8" fmla="*/ 20 w 40"/>
                  <a:gd name="T9" fmla="*/ 11 h 20"/>
                  <a:gd name="T10" fmla="*/ 27 w 40"/>
                  <a:gd name="T11" fmla="*/ 14 h 20"/>
                  <a:gd name="T12" fmla="*/ 34 w 40"/>
                  <a:gd name="T13" fmla="*/ 16 h 20"/>
                  <a:gd name="T14" fmla="*/ 40 w 40"/>
                  <a:gd name="T15" fmla="*/ 18 h 20"/>
                  <a:gd name="T16" fmla="*/ 40 w 40"/>
                  <a:gd name="T17" fmla="*/ 20 h 20"/>
                  <a:gd name="T18" fmla="*/ 33 w 40"/>
                  <a:gd name="T19" fmla="*/ 17 h 20"/>
                  <a:gd name="T20" fmla="*/ 27 w 40"/>
                  <a:gd name="T21" fmla="*/ 15 h 20"/>
                  <a:gd name="T22" fmla="*/ 19 w 40"/>
                  <a:gd name="T23" fmla="*/ 12 h 20"/>
                  <a:gd name="T24" fmla="*/ 15 w 40"/>
                  <a:gd name="T25" fmla="*/ 10 h 20"/>
                  <a:gd name="T26" fmla="*/ 12 w 40"/>
                  <a:gd name="T27" fmla="*/ 8 h 20"/>
                  <a:gd name="T28" fmla="*/ 6 w 40"/>
                  <a:gd name="T29" fmla="*/ 5 h 20"/>
                  <a:gd name="T30" fmla="*/ 0 w 40"/>
                  <a:gd name="T31" fmla="*/ 1 h 20"/>
                  <a:gd name="T32" fmla="*/ 1 w 40"/>
                  <a:gd name="T3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0">
                    <a:moveTo>
                      <a:pt x="1" y="0"/>
                    </a:moveTo>
                    <a:cubicBezTo>
                      <a:pt x="1" y="0"/>
                      <a:pt x="3" y="1"/>
                      <a:pt x="6" y="4"/>
                    </a:cubicBezTo>
                    <a:cubicBezTo>
                      <a:pt x="8" y="5"/>
                      <a:pt x="10" y="6"/>
                      <a:pt x="12" y="7"/>
                    </a:cubicBezTo>
                    <a:cubicBezTo>
                      <a:pt x="14" y="8"/>
                      <a:pt x="15" y="8"/>
                      <a:pt x="16" y="9"/>
                    </a:cubicBezTo>
                    <a:cubicBezTo>
                      <a:pt x="17" y="10"/>
                      <a:pt x="18" y="10"/>
                      <a:pt x="20" y="11"/>
                    </a:cubicBezTo>
                    <a:cubicBezTo>
                      <a:pt x="22" y="12"/>
                      <a:pt x="25" y="13"/>
                      <a:pt x="27" y="14"/>
                    </a:cubicBezTo>
                    <a:cubicBezTo>
                      <a:pt x="29" y="15"/>
                      <a:pt x="32" y="15"/>
                      <a:pt x="34" y="16"/>
                    </a:cubicBezTo>
                    <a:cubicBezTo>
                      <a:pt x="38" y="17"/>
                      <a:pt x="40" y="18"/>
                      <a:pt x="40" y="18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37" y="19"/>
                      <a:pt x="33" y="17"/>
                    </a:cubicBezTo>
                    <a:cubicBezTo>
                      <a:pt x="31" y="17"/>
                      <a:pt x="29" y="16"/>
                      <a:pt x="27" y="15"/>
                    </a:cubicBezTo>
                    <a:cubicBezTo>
                      <a:pt x="24" y="14"/>
                      <a:pt x="22" y="13"/>
                      <a:pt x="19" y="12"/>
                    </a:cubicBezTo>
                    <a:cubicBezTo>
                      <a:pt x="18" y="11"/>
                      <a:pt x="17" y="11"/>
                      <a:pt x="15" y="10"/>
                    </a:cubicBezTo>
                    <a:cubicBezTo>
                      <a:pt x="14" y="10"/>
                      <a:pt x="13" y="9"/>
                      <a:pt x="12" y="8"/>
                    </a:cubicBezTo>
                    <a:cubicBezTo>
                      <a:pt x="9" y="7"/>
                      <a:pt x="7" y="6"/>
                      <a:pt x="6" y="5"/>
                    </a:cubicBezTo>
                    <a:cubicBezTo>
                      <a:pt x="2" y="3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11121BE4-9047-B3B2-EEF3-A206E0AEBD9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322888" y="2441575"/>
                <a:ext cx="161925" cy="41275"/>
              </a:xfrm>
              <a:custGeom>
                <a:avLst/>
                <a:gdLst>
                  <a:gd name="T0" fmla="*/ 3 w 102"/>
                  <a:gd name="T1" fmla="*/ 0 h 26"/>
                  <a:gd name="T2" fmla="*/ 102 w 102"/>
                  <a:gd name="T3" fmla="*/ 24 h 26"/>
                  <a:gd name="T4" fmla="*/ 102 w 102"/>
                  <a:gd name="T5" fmla="*/ 26 h 26"/>
                  <a:gd name="T6" fmla="*/ 0 w 102"/>
                  <a:gd name="T7" fmla="*/ 2 h 26"/>
                  <a:gd name="T8" fmla="*/ 3 w 10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26">
                    <a:moveTo>
                      <a:pt x="3" y="0"/>
                    </a:moveTo>
                    <a:lnTo>
                      <a:pt x="102" y="24"/>
                    </a:lnTo>
                    <a:lnTo>
                      <a:pt x="102" y="26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508BE77C-BCDF-3EF1-39B6-E1401ACAE15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000625" y="2513012"/>
                <a:ext cx="165100" cy="38100"/>
              </a:xfrm>
              <a:custGeom>
                <a:avLst/>
                <a:gdLst>
                  <a:gd name="T0" fmla="*/ 3 w 104"/>
                  <a:gd name="T1" fmla="*/ 0 h 24"/>
                  <a:gd name="T2" fmla="*/ 104 w 104"/>
                  <a:gd name="T3" fmla="*/ 19 h 24"/>
                  <a:gd name="T4" fmla="*/ 102 w 104"/>
                  <a:gd name="T5" fmla="*/ 24 h 24"/>
                  <a:gd name="T6" fmla="*/ 0 w 104"/>
                  <a:gd name="T7" fmla="*/ 2 h 24"/>
                  <a:gd name="T8" fmla="*/ 3 w 10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24">
                    <a:moveTo>
                      <a:pt x="3" y="0"/>
                    </a:moveTo>
                    <a:lnTo>
                      <a:pt x="104" y="19"/>
                    </a:lnTo>
                    <a:lnTo>
                      <a:pt x="102" y="24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20A06B56-3027-BCAB-485A-EE4991BBACD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673600" y="2576513"/>
                <a:ext cx="160338" cy="38100"/>
              </a:xfrm>
              <a:custGeom>
                <a:avLst/>
                <a:gdLst>
                  <a:gd name="T0" fmla="*/ 0 w 101"/>
                  <a:gd name="T1" fmla="*/ 0 h 24"/>
                  <a:gd name="T2" fmla="*/ 101 w 101"/>
                  <a:gd name="T3" fmla="*/ 19 h 24"/>
                  <a:gd name="T4" fmla="*/ 101 w 101"/>
                  <a:gd name="T5" fmla="*/ 24 h 24"/>
                  <a:gd name="T6" fmla="*/ 0 w 101"/>
                  <a:gd name="T7" fmla="*/ 5 h 24"/>
                  <a:gd name="T8" fmla="*/ 0 w 10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24">
                    <a:moveTo>
                      <a:pt x="0" y="0"/>
                    </a:moveTo>
                    <a:lnTo>
                      <a:pt x="101" y="19"/>
                    </a:lnTo>
                    <a:lnTo>
                      <a:pt x="101" y="24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652F02B7-4303-7421-98B2-A03DAE88299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351338" y="2640013"/>
                <a:ext cx="161925" cy="41275"/>
              </a:xfrm>
              <a:custGeom>
                <a:avLst/>
                <a:gdLst>
                  <a:gd name="T0" fmla="*/ 0 w 102"/>
                  <a:gd name="T1" fmla="*/ 0 h 26"/>
                  <a:gd name="T2" fmla="*/ 102 w 102"/>
                  <a:gd name="T3" fmla="*/ 22 h 26"/>
                  <a:gd name="T4" fmla="*/ 102 w 102"/>
                  <a:gd name="T5" fmla="*/ 26 h 26"/>
                  <a:gd name="T6" fmla="*/ 0 w 102"/>
                  <a:gd name="T7" fmla="*/ 5 h 26"/>
                  <a:gd name="T8" fmla="*/ 0 w 10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26">
                    <a:moveTo>
                      <a:pt x="0" y="0"/>
                    </a:moveTo>
                    <a:lnTo>
                      <a:pt x="102" y="22"/>
                    </a:lnTo>
                    <a:lnTo>
                      <a:pt x="102" y="26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CA168E1D-713C-913E-406C-CDF9E1F3C68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029075" y="2708275"/>
                <a:ext cx="161925" cy="44450"/>
              </a:xfrm>
              <a:custGeom>
                <a:avLst/>
                <a:gdLst>
                  <a:gd name="T0" fmla="*/ 0 w 102"/>
                  <a:gd name="T1" fmla="*/ 0 h 28"/>
                  <a:gd name="T2" fmla="*/ 102 w 102"/>
                  <a:gd name="T3" fmla="*/ 23 h 28"/>
                  <a:gd name="T4" fmla="*/ 102 w 102"/>
                  <a:gd name="T5" fmla="*/ 28 h 28"/>
                  <a:gd name="T6" fmla="*/ 0 w 102"/>
                  <a:gd name="T7" fmla="*/ 5 h 28"/>
                  <a:gd name="T8" fmla="*/ 0 w 102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28">
                    <a:moveTo>
                      <a:pt x="0" y="0"/>
                    </a:moveTo>
                    <a:lnTo>
                      <a:pt x="102" y="23"/>
                    </a:lnTo>
                    <a:lnTo>
                      <a:pt x="102" y="2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6" name="Freeform 41">
                <a:extLst>
                  <a:ext uri="{FF2B5EF4-FFF2-40B4-BE49-F238E27FC236}">
                    <a16:creationId xmlns:a16="http://schemas.microsoft.com/office/drawing/2014/main" id="{0A729F54-B2D4-B6CB-5659-5A94F33E494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706813" y="2782888"/>
                <a:ext cx="161925" cy="49213"/>
              </a:xfrm>
              <a:custGeom>
                <a:avLst/>
                <a:gdLst>
                  <a:gd name="T0" fmla="*/ 0 w 102"/>
                  <a:gd name="T1" fmla="*/ 0 h 31"/>
                  <a:gd name="T2" fmla="*/ 102 w 102"/>
                  <a:gd name="T3" fmla="*/ 24 h 31"/>
                  <a:gd name="T4" fmla="*/ 100 w 102"/>
                  <a:gd name="T5" fmla="*/ 31 h 31"/>
                  <a:gd name="T6" fmla="*/ 0 w 102"/>
                  <a:gd name="T7" fmla="*/ 5 h 31"/>
                  <a:gd name="T8" fmla="*/ 0 w 102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31">
                    <a:moveTo>
                      <a:pt x="0" y="0"/>
                    </a:moveTo>
                    <a:lnTo>
                      <a:pt x="102" y="24"/>
                    </a:lnTo>
                    <a:lnTo>
                      <a:pt x="100" y="31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7" name="Freeform 42">
                <a:extLst>
                  <a:ext uri="{FF2B5EF4-FFF2-40B4-BE49-F238E27FC236}">
                    <a16:creationId xmlns:a16="http://schemas.microsoft.com/office/drawing/2014/main" id="{A56D3AF2-070C-AE35-B879-51C53B3ED93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387725" y="2862263"/>
                <a:ext cx="161925" cy="55563"/>
              </a:xfrm>
              <a:custGeom>
                <a:avLst/>
                <a:gdLst>
                  <a:gd name="T0" fmla="*/ 2 w 102"/>
                  <a:gd name="T1" fmla="*/ 0 h 35"/>
                  <a:gd name="T2" fmla="*/ 102 w 102"/>
                  <a:gd name="T3" fmla="*/ 28 h 35"/>
                  <a:gd name="T4" fmla="*/ 99 w 102"/>
                  <a:gd name="T5" fmla="*/ 35 h 35"/>
                  <a:gd name="T6" fmla="*/ 0 w 102"/>
                  <a:gd name="T7" fmla="*/ 7 h 35"/>
                  <a:gd name="T8" fmla="*/ 2 w 10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35">
                    <a:moveTo>
                      <a:pt x="2" y="0"/>
                    </a:moveTo>
                    <a:lnTo>
                      <a:pt x="102" y="28"/>
                    </a:lnTo>
                    <a:lnTo>
                      <a:pt x="99" y="35"/>
                    </a:lnTo>
                    <a:lnTo>
                      <a:pt x="0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8" name="Freeform 43">
                <a:extLst>
                  <a:ext uri="{FF2B5EF4-FFF2-40B4-BE49-F238E27FC236}">
                    <a16:creationId xmlns:a16="http://schemas.microsoft.com/office/drawing/2014/main" id="{AE87F4E8-3692-4D1F-8662-AE03D7697DE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071813" y="2955925"/>
                <a:ext cx="160338" cy="66675"/>
              </a:xfrm>
              <a:custGeom>
                <a:avLst/>
                <a:gdLst>
                  <a:gd name="T0" fmla="*/ 2 w 101"/>
                  <a:gd name="T1" fmla="*/ 0 h 42"/>
                  <a:gd name="T2" fmla="*/ 101 w 101"/>
                  <a:gd name="T3" fmla="*/ 33 h 42"/>
                  <a:gd name="T4" fmla="*/ 99 w 101"/>
                  <a:gd name="T5" fmla="*/ 42 h 42"/>
                  <a:gd name="T6" fmla="*/ 0 w 101"/>
                  <a:gd name="T7" fmla="*/ 7 h 42"/>
                  <a:gd name="T8" fmla="*/ 2 w 101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2">
                    <a:moveTo>
                      <a:pt x="2" y="0"/>
                    </a:moveTo>
                    <a:lnTo>
                      <a:pt x="101" y="33"/>
                    </a:lnTo>
                    <a:lnTo>
                      <a:pt x="99" y="42"/>
                    </a:lnTo>
                    <a:lnTo>
                      <a:pt x="0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29" name="Freeform 44">
                <a:extLst>
                  <a:ext uri="{FF2B5EF4-FFF2-40B4-BE49-F238E27FC236}">
                    <a16:creationId xmlns:a16="http://schemas.microsoft.com/office/drawing/2014/main" id="{6C8D1565-5FA4-8026-2800-693C7ECCEDA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760663" y="3068638"/>
                <a:ext cx="157163" cy="77788"/>
              </a:xfrm>
              <a:custGeom>
                <a:avLst/>
                <a:gdLst>
                  <a:gd name="T0" fmla="*/ 2 w 99"/>
                  <a:gd name="T1" fmla="*/ 0 h 49"/>
                  <a:gd name="T2" fmla="*/ 99 w 99"/>
                  <a:gd name="T3" fmla="*/ 40 h 49"/>
                  <a:gd name="T4" fmla="*/ 94 w 99"/>
                  <a:gd name="T5" fmla="*/ 49 h 49"/>
                  <a:gd name="T6" fmla="*/ 0 w 99"/>
                  <a:gd name="T7" fmla="*/ 7 h 49"/>
                  <a:gd name="T8" fmla="*/ 2 w 99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49">
                    <a:moveTo>
                      <a:pt x="2" y="0"/>
                    </a:moveTo>
                    <a:lnTo>
                      <a:pt x="99" y="40"/>
                    </a:lnTo>
                    <a:lnTo>
                      <a:pt x="94" y="49"/>
                    </a:lnTo>
                    <a:lnTo>
                      <a:pt x="0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30" name="Freeform 45">
                <a:extLst>
                  <a:ext uri="{FF2B5EF4-FFF2-40B4-BE49-F238E27FC236}">
                    <a16:creationId xmlns:a16="http://schemas.microsoft.com/office/drawing/2014/main" id="{9866457C-CF46-30E9-4BBF-0EBD3C13B44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465388" y="3206750"/>
                <a:ext cx="150813" cy="96838"/>
              </a:xfrm>
              <a:custGeom>
                <a:avLst/>
                <a:gdLst>
                  <a:gd name="T0" fmla="*/ 2 w 40"/>
                  <a:gd name="T1" fmla="*/ 0 h 26"/>
                  <a:gd name="T2" fmla="*/ 21 w 40"/>
                  <a:gd name="T3" fmla="*/ 11 h 26"/>
                  <a:gd name="T4" fmla="*/ 34 w 40"/>
                  <a:gd name="T5" fmla="*/ 19 h 26"/>
                  <a:gd name="T6" fmla="*/ 40 w 40"/>
                  <a:gd name="T7" fmla="*/ 23 h 26"/>
                  <a:gd name="T8" fmla="*/ 38 w 40"/>
                  <a:gd name="T9" fmla="*/ 26 h 26"/>
                  <a:gd name="T10" fmla="*/ 32 w 40"/>
                  <a:gd name="T11" fmla="*/ 23 h 26"/>
                  <a:gd name="T12" fmla="*/ 19 w 40"/>
                  <a:gd name="T13" fmla="*/ 14 h 26"/>
                  <a:gd name="T14" fmla="*/ 0 w 40"/>
                  <a:gd name="T15" fmla="*/ 3 h 26"/>
                  <a:gd name="T16" fmla="*/ 2 w 40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6">
                    <a:moveTo>
                      <a:pt x="2" y="0"/>
                    </a:moveTo>
                    <a:cubicBezTo>
                      <a:pt x="2" y="0"/>
                      <a:pt x="12" y="5"/>
                      <a:pt x="21" y="11"/>
                    </a:cubicBezTo>
                    <a:cubicBezTo>
                      <a:pt x="26" y="14"/>
                      <a:pt x="31" y="17"/>
                      <a:pt x="34" y="19"/>
                    </a:cubicBezTo>
                    <a:cubicBezTo>
                      <a:pt x="38" y="21"/>
                      <a:pt x="40" y="23"/>
                      <a:pt x="40" y="23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5" y="25"/>
                      <a:pt x="32" y="23"/>
                    </a:cubicBezTo>
                    <a:cubicBezTo>
                      <a:pt x="28" y="20"/>
                      <a:pt x="24" y="17"/>
                      <a:pt x="19" y="14"/>
                    </a:cubicBezTo>
                    <a:cubicBezTo>
                      <a:pt x="10" y="9"/>
                      <a:pt x="0" y="3"/>
                      <a:pt x="0" y="3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31" name="Freeform 46">
                <a:extLst>
                  <a:ext uri="{FF2B5EF4-FFF2-40B4-BE49-F238E27FC236}">
                    <a16:creationId xmlns:a16="http://schemas.microsoft.com/office/drawing/2014/main" id="{4428B7FE-5B27-84E4-283E-C235A7A371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198688" y="3397250"/>
                <a:ext cx="115888" cy="139700"/>
              </a:xfrm>
              <a:custGeom>
                <a:avLst/>
                <a:gdLst>
                  <a:gd name="T0" fmla="*/ 3 w 31"/>
                  <a:gd name="T1" fmla="*/ 0 h 37"/>
                  <a:gd name="T2" fmla="*/ 8 w 31"/>
                  <a:gd name="T3" fmla="*/ 5 h 37"/>
                  <a:gd name="T4" fmla="*/ 13 w 31"/>
                  <a:gd name="T5" fmla="*/ 10 h 37"/>
                  <a:gd name="T6" fmla="*/ 18 w 31"/>
                  <a:gd name="T7" fmla="*/ 17 h 37"/>
                  <a:gd name="T8" fmla="*/ 21 w 31"/>
                  <a:gd name="T9" fmla="*/ 20 h 37"/>
                  <a:gd name="T10" fmla="*/ 23 w 31"/>
                  <a:gd name="T11" fmla="*/ 23 h 37"/>
                  <a:gd name="T12" fmla="*/ 27 w 31"/>
                  <a:gd name="T13" fmla="*/ 29 h 37"/>
                  <a:gd name="T14" fmla="*/ 31 w 31"/>
                  <a:gd name="T15" fmla="*/ 35 h 37"/>
                  <a:gd name="T16" fmla="*/ 27 w 31"/>
                  <a:gd name="T17" fmla="*/ 37 h 37"/>
                  <a:gd name="T18" fmla="*/ 23 w 31"/>
                  <a:gd name="T19" fmla="*/ 32 h 37"/>
                  <a:gd name="T20" fmla="*/ 19 w 31"/>
                  <a:gd name="T21" fmla="*/ 26 h 37"/>
                  <a:gd name="T22" fmla="*/ 17 w 31"/>
                  <a:gd name="T23" fmla="*/ 23 h 37"/>
                  <a:gd name="T24" fmla="*/ 15 w 31"/>
                  <a:gd name="T25" fmla="*/ 19 h 37"/>
                  <a:gd name="T26" fmla="*/ 10 w 31"/>
                  <a:gd name="T27" fmla="*/ 13 h 37"/>
                  <a:gd name="T28" fmla="*/ 5 w 31"/>
                  <a:gd name="T29" fmla="*/ 8 h 37"/>
                  <a:gd name="T30" fmla="*/ 0 w 31"/>
                  <a:gd name="T31" fmla="*/ 3 h 37"/>
                  <a:gd name="T32" fmla="*/ 3 w 31"/>
                  <a:gd name="T3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37">
                    <a:moveTo>
                      <a:pt x="3" y="0"/>
                    </a:moveTo>
                    <a:cubicBezTo>
                      <a:pt x="3" y="0"/>
                      <a:pt x="5" y="2"/>
                      <a:pt x="8" y="5"/>
                    </a:cubicBezTo>
                    <a:cubicBezTo>
                      <a:pt x="10" y="7"/>
                      <a:pt x="11" y="8"/>
                      <a:pt x="13" y="10"/>
                    </a:cubicBezTo>
                    <a:cubicBezTo>
                      <a:pt x="15" y="12"/>
                      <a:pt x="16" y="14"/>
                      <a:pt x="18" y="17"/>
                    </a:cubicBezTo>
                    <a:cubicBezTo>
                      <a:pt x="19" y="18"/>
                      <a:pt x="20" y="19"/>
                      <a:pt x="21" y="20"/>
                    </a:cubicBezTo>
                    <a:cubicBezTo>
                      <a:pt x="22" y="21"/>
                      <a:pt x="22" y="22"/>
                      <a:pt x="23" y="23"/>
                    </a:cubicBezTo>
                    <a:cubicBezTo>
                      <a:pt x="25" y="25"/>
                      <a:pt x="26" y="27"/>
                      <a:pt x="27" y="29"/>
                    </a:cubicBezTo>
                    <a:cubicBezTo>
                      <a:pt x="29" y="33"/>
                      <a:pt x="31" y="35"/>
                      <a:pt x="31" y="35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7"/>
                      <a:pt x="25" y="35"/>
                      <a:pt x="23" y="32"/>
                    </a:cubicBezTo>
                    <a:cubicBezTo>
                      <a:pt x="22" y="30"/>
                      <a:pt x="21" y="28"/>
                      <a:pt x="19" y="26"/>
                    </a:cubicBezTo>
                    <a:cubicBezTo>
                      <a:pt x="19" y="25"/>
                      <a:pt x="18" y="24"/>
                      <a:pt x="17" y="23"/>
                    </a:cubicBezTo>
                    <a:cubicBezTo>
                      <a:pt x="16" y="22"/>
                      <a:pt x="16" y="20"/>
                      <a:pt x="15" y="19"/>
                    </a:cubicBezTo>
                    <a:cubicBezTo>
                      <a:pt x="13" y="17"/>
                      <a:pt x="11" y="15"/>
                      <a:pt x="10" y="13"/>
                    </a:cubicBezTo>
                    <a:cubicBezTo>
                      <a:pt x="8" y="11"/>
                      <a:pt x="6" y="10"/>
                      <a:pt x="5" y="8"/>
                    </a:cubicBezTo>
                    <a:cubicBezTo>
                      <a:pt x="2" y="5"/>
                      <a:pt x="0" y="3"/>
                      <a:pt x="0" y="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BBA409BC-BA8E-4780-2A7F-088A52B0587E}"/>
                </a:ext>
              </a:extLst>
            </p:cNvPr>
            <p:cNvGrpSpPr/>
            <p:nvPr/>
          </p:nvGrpSpPr>
          <p:grpSpPr>
            <a:xfrm>
              <a:off x="1473124" y="3553021"/>
              <a:ext cx="2740604" cy="1596906"/>
              <a:chOff x="2899798" y="3385382"/>
              <a:chExt cx="3654139" cy="2129208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88AD586E-C866-8C56-67E3-6CEC17F63899}"/>
                  </a:ext>
                </a:extLst>
              </p:cNvPr>
              <p:cNvGrpSpPr/>
              <p:nvPr/>
            </p:nvGrpSpPr>
            <p:grpSpPr>
              <a:xfrm>
                <a:off x="2899798" y="3736437"/>
                <a:ext cx="3526323" cy="1778153"/>
                <a:chOff x="2899798" y="3736437"/>
                <a:chExt cx="3526323" cy="1778153"/>
              </a:xfrm>
            </p:grpSpPr>
            <p:sp>
              <p:nvSpPr>
                <p:cNvPr id="35" name="Text 1">
                  <a:extLst>
                    <a:ext uri="{FF2B5EF4-FFF2-40B4-BE49-F238E27FC236}">
                      <a16:creationId xmlns:a16="http://schemas.microsoft.com/office/drawing/2014/main" id="{444BEE52-6EAA-F2D2-41F9-97D1618039D9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2899798" y="4421307"/>
                  <a:ext cx="3101067" cy="1093283"/>
                </a:xfrm>
                <a:prstGeom prst="rect">
                  <a:avLst/>
                </a:prstGeom>
              </p:spPr>
              <p:txBody>
                <a:bodyPr lIns="0" tIns="0" rIns="135000" bIns="0" anchor="t"/>
                <a:lstStyle>
                  <a:lvl1pPr marL="27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8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4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685800" fontAlgn="auto">
                    <a:spcAft>
                      <a:spcPts val="750"/>
                    </a:spcAft>
                    <a:buNone/>
                  </a:pPr>
                  <a:r>
                    <a:rPr lang="de-DE" sz="1350" dirty="0">
                      <a:solidFill>
                        <a:srgbClr val="DDDDDD">
                          <a:lumMod val="75000"/>
                        </a:srgbClr>
                      </a:solidFill>
                      <a:latin typeface="Century Gothic" panose="020B0502020202020204" pitchFamily="34" charset="0"/>
                    </a:rPr>
                    <a:t>4</a:t>
                  </a:r>
                  <a:endParaRPr lang="de-DE" sz="1650" dirty="0">
                    <a:solidFill>
                      <a:srgbClr val="DDDDDD">
                        <a:lumMod val="75000"/>
                      </a:srgbClr>
                    </a:solidFill>
                    <a:latin typeface="Century Gothic" panose="020B0502020202020204" pitchFamily="34" charset="0"/>
                  </a:endParaRPr>
                </a:p>
                <a:p>
                  <a:pPr marL="0" indent="0" algn="ctr" defTabSz="685800" fontAlgn="auto">
                    <a:lnSpc>
                      <a:spcPct val="150000"/>
                    </a:lnSpc>
                    <a:spcAft>
                      <a:spcPts val="750"/>
                    </a:spcAft>
                    <a:buNone/>
                  </a:pP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Von der 7. </a:t>
                  </a:r>
                  <a:r>
                    <a:rPr lang="en-US" altLang="de-DE" sz="1200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Klasse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 MS/RS/Gym in die </a:t>
                  </a:r>
                  <a:r>
                    <a:rPr lang="en-US" altLang="de-DE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8. </a:t>
                  </a:r>
                  <a:r>
                    <a:rPr lang="en-US" altLang="de-DE" sz="1200" b="1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Klasse</a:t>
                  </a:r>
                  <a:r>
                    <a:rPr lang="en-US" altLang="de-DE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WS</a:t>
                  </a:r>
                  <a:endParaRPr 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endParaRPr>
                </a:p>
                <a:p>
                  <a:pPr marL="0" indent="0" algn="r" defTabSz="685800" fontAlgn="auto">
                    <a:spcAft>
                      <a:spcPts val="750"/>
                    </a:spcAft>
                    <a:buNone/>
                  </a:pPr>
                  <a:endParaRPr lang="de-DE" sz="1050" dirty="0">
                    <a:solidFill>
                      <a:srgbClr val="3F3F3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36" name="Linie 2">
                  <a:extLst>
                    <a:ext uri="{FF2B5EF4-FFF2-40B4-BE49-F238E27FC236}">
                      <a16:creationId xmlns:a16="http://schemas.microsoft.com/office/drawing/2014/main" id="{E23E9775-E069-6E49-BFE1-404A2CEA736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 flipV="1">
                  <a:off x="4579487" y="3736437"/>
                  <a:ext cx="1846634" cy="810497"/>
                </a:xfrm>
                <a:custGeom>
                  <a:avLst/>
                  <a:gdLst>
                    <a:gd name="T0" fmla="*/ 0 w 432"/>
                    <a:gd name="T1" fmla="*/ 851 h 851"/>
                    <a:gd name="T2" fmla="*/ 0 w 432"/>
                    <a:gd name="T3" fmla="*/ 0 h 851"/>
                    <a:gd name="T4" fmla="*/ 432 w 432"/>
                    <a:gd name="T5" fmla="*/ 0 h 851"/>
                    <a:gd name="connsiteX0" fmla="*/ 0 w 10000"/>
                    <a:gd name="connsiteY0" fmla="*/ 45516 h 45516"/>
                    <a:gd name="connsiteX1" fmla="*/ 0 w 10000"/>
                    <a:gd name="connsiteY1" fmla="*/ 0 h 45516"/>
                    <a:gd name="connsiteX2" fmla="*/ 10000 w 10000"/>
                    <a:gd name="connsiteY2" fmla="*/ 0 h 45516"/>
                    <a:gd name="connsiteX0" fmla="*/ 0 w 10000"/>
                    <a:gd name="connsiteY0" fmla="*/ 33125 h 33125"/>
                    <a:gd name="connsiteX1" fmla="*/ 0 w 10000"/>
                    <a:gd name="connsiteY1" fmla="*/ 0 h 33125"/>
                    <a:gd name="connsiteX2" fmla="*/ 10000 w 10000"/>
                    <a:gd name="connsiteY2" fmla="*/ 0 h 33125"/>
                    <a:gd name="connsiteX0" fmla="*/ 0 w 10000"/>
                    <a:gd name="connsiteY0" fmla="*/ 25823 h 25823"/>
                    <a:gd name="connsiteX1" fmla="*/ 0 w 10000"/>
                    <a:gd name="connsiteY1" fmla="*/ 0 h 25823"/>
                    <a:gd name="connsiteX2" fmla="*/ 10000 w 10000"/>
                    <a:gd name="connsiteY2" fmla="*/ 0 h 25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0" h="25823">
                      <a:moveTo>
                        <a:pt x="0" y="25823"/>
                      </a:moveTo>
                      <a:lnTo>
                        <a:pt x="0" y="0"/>
                      </a:lnTo>
                      <a:lnTo>
                        <a:pt x="10000" y="0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  <a:headEnd/>
                  <a:tailEnd type="oval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750"/>
                    </a:spcAft>
                  </a:pPr>
                  <a:r>
                    <a:rPr lang="de-DE" sz="1350" dirty="0">
                      <a:solidFill>
                        <a:srgbClr val="3F3F3F"/>
                      </a:solidFill>
                      <a:latin typeface="Century Gothic" panose="020B0502020202020204" pitchFamily="34" charset="0"/>
                      <a:cs typeface="+mn-cs"/>
                    </a:rPr>
                    <a:t>         </a:t>
                  </a:r>
                </a:p>
              </p:txBody>
            </p:sp>
          </p:grpSp>
          <p:sp>
            <p:nvSpPr>
              <p:cNvPr id="34" name="Ellipse 81">
                <a:extLst>
                  <a:ext uri="{FF2B5EF4-FFF2-40B4-BE49-F238E27FC236}">
                    <a16:creationId xmlns:a16="http://schemas.microsoft.com/office/drawing/2014/main" id="{A1267A96-AECC-C4C1-2B20-0E5F6257D44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279174" y="3385382"/>
                <a:ext cx="274763" cy="274763"/>
              </a:xfrm>
              <a:prstGeom prst="ellipse">
                <a:avLst/>
              </a:prstGeom>
              <a:solidFill>
                <a:srgbClr val="FF99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750"/>
                  </a:spcAft>
                </a:pPr>
                <a:endParaRPr lang="de-DE" sz="1050" b="1" dirty="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0E297571-56C0-10AE-1341-D0899B815A2D}"/>
                </a:ext>
              </a:extLst>
            </p:cNvPr>
            <p:cNvGrpSpPr/>
            <p:nvPr/>
          </p:nvGrpSpPr>
          <p:grpSpPr>
            <a:xfrm>
              <a:off x="504318" y="3085112"/>
              <a:ext cx="3092349" cy="875249"/>
              <a:chOff x="602291" y="2662097"/>
              <a:chExt cx="4123132" cy="1166998"/>
            </a:xfrm>
          </p:grpSpPr>
          <p:sp>
            <p:nvSpPr>
              <p:cNvPr id="38" name="Ellipse 91">
                <a:extLst>
                  <a:ext uri="{FF2B5EF4-FFF2-40B4-BE49-F238E27FC236}">
                    <a16:creationId xmlns:a16="http://schemas.microsoft.com/office/drawing/2014/main" id="{6BB7B0B9-5256-8323-5061-70641568B37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flipH="1">
                <a:off x="4450660" y="2662097"/>
                <a:ext cx="274763" cy="274762"/>
              </a:xfrm>
              <a:prstGeom prst="ellipse">
                <a:avLst/>
              </a:prstGeom>
              <a:solidFill>
                <a:srgbClr val="FF99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750"/>
                  </a:spcAft>
                </a:pPr>
                <a:endParaRPr lang="de-DE" sz="1050" b="1" dirty="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39" name="Gruppieren 38">
                <a:extLst>
                  <a:ext uri="{FF2B5EF4-FFF2-40B4-BE49-F238E27FC236}">
                    <a16:creationId xmlns:a16="http://schemas.microsoft.com/office/drawing/2014/main" id="{7EA16ED3-3446-542E-554C-BF5459349860}"/>
                  </a:ext>
                </a:extLst>
              </p:cNvPr>
              <p:cNvGrpSpPr/>
              <p:nvPr/>
            </p:nvGrpSpPr>
            <p:grpSpPr>
              <a:xfrm>
                <a:off x="602291" y="2735813"/>
                <a:ext cx="3801668" cy="1093282"/>
                <a:chOff x="602291" y="2735813"/>
                <a:chExt cx="3801668" cy="1093282"/>
              </a:xfrm>
            </p:grpSpPr>
            <p:sp>
              <p:nvSpPr>
                <p:cNvPr id="40" name="Linie 2">
                  <a:extLst>
                    <a:ext uri="{FF2B5EF4-FFF2-40B4-BE49-F238E27FC236}">
                      <a16:creationId xmlns:a16="http://schemas.microsoft.com/office/drawing/2014/main" id="{28C82C25-A24E-B2A8-E84B-E3F99B2D61F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2448118" y="2828858"/>
                  <a:ext cx="1955841" cy="45719"/>
                </a:xfrm>
                <a:custGeom>
                  <a:avLst/>
                  <a:gdLst>
                    <a:gd name="T0" fmla="*/ 0 w 432"/>
                    <a:gd name="T1" fmla="*/ 851 h 851"/>
                    <a:gd name="T2" fmla="*/ 0 w 432"/>
                    <a:gd name="T3" fmla="*/ 0 h 851"/>
                    <a:gd name="T4" fmla="*/ 432 w 432"/>
                    <a:gd name="T5" fmla="*/ 0 h 851"/>
                    <a:gd name="connsiteX0" fmla="*/ 0 w 10000"/>
                    <a:gd name="connsiteY0" fmla="*/ 45516 h 45516"/>
                    <a:gd name="connsiteX1" fmla="*/ 0 w 10000"/>
                    <a:gd name="connsiteY1" fmla="*/ 0 h 45516"/>
                    <a:gd name="connsiteX2" fmla="*/ 10000 w 10000"/>
                    <a:gd name="connsiteY2" fmla="*/ 0 h 45516"/>
                    <a:gd name="connsiteX0" fmla="*/ 0 w 10000"/>
                    <a:gd name="connsiteY0" fmla="*/ 0 h 0"/>
                    <a:gd name="connsiteX1" fmla="*/ 10000 w 100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>
                      <a:moveTo>
                        <a:pt x="0" y="0"/>
                      </a:moveTo>
                      <a:lnTo>
                        <a:pt x="10000" y="0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  <a:headEnd/>
                  <a:tailEnd type="oval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750"/>
                    </a:spcAft>
                  </a:pPr>
                  <a:endParaRPr lang="de-DE" sz="1350" dirty="0">
                    <a:solidFill>
                      <a:srgbClr val="3F3F3F"/>
                    </a:solidFill>
                    <a:latin typeface="Century Gothic" panose="020B0502020202020204" pitchFamily="34" charset="0"/>
                    <a:cs typeface="+mn-cs"/>
                  </a:endParaRPr>
                </a:p>
              </p:txBody>
            </p:sp>
            <p:sp>
              <p:nvSpPr>
                <p:cNvPr id="41" name="Text 1">
                  <a:extLst>
                    <a:ext uri="{FF2B5EF4-FFF2-40B4-BE49-F238E27FC236}">
                      <a16:creationId xmlns:a16="http://schemas.microsoft.com/office/drawing/2014/main" id="{03EC5B08-E658-13C5-D3A4-4CDEA5AB6D15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602291" y="2735813"/>
                  <a:ext cx="3136399" cy="1093282"/>
                </a:xfrm>
                <a:prstGeom prst="rect">
                  <a:avLst/>
                </a:prstGeom>
              </p:spPr>
              <p:txBody>
                <a:bodyPr lIns="0" tIns="0" rIns="135000" bIns="0" anchor="t"/>
                <a:lstStyle>
                  <a:lvl1pPr marL="27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8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4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685800" fontAlgn="auto">
                    <a:spcAft>
                      <a:spcPts val="750"/>
                    </a:spcAft>
                    <a:buNone/>
                  </a:pPr>
                  <a:r>
                    <a:rPr lang="de-DE" sz="1350" dirty="0">
                      <a:solidFill>
                        <a:srgbClr val="DDDDDD">
                          <a:lumMod val="75000"/>
                        </a:srgbClr>
                      </a:solidFill>
                      <a:latin typeface="Century Gothic" panose="020B0502020202020204" pitchFamily="34" charset="0"/>
                    </a:rPr>
                    <a:t>3</a:t>
                  </a:r>
                </a:p>
                <a:p>
                  <a:pPr marL="0" indent="0" algn="ctr" defTabSz="685800" fontAlgn="auto">
                    <a:lnSpc>
                      <a:spcPct val="150000"/>
                    </a:lnSpc>
                    <a:spcAft>
                      <a:spcPts val="750"/>
                    </a:spcAft>
                    <a:buNone/>
                  </a:pP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Von der 6. </a:t>
                  </a:r>
                  <a:r>
                    <a:rPr lang="en-US" altLang="de-DE" sz="1200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Klasse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 MS/RS/Gym </a:t>
                  </a:r>
                  <a:b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</a:b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in die </a:t>
                  </a:r>
                  <a:r>
                    <a:rPr lang="en-US" altLang="de-DE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7. </a:t>
                  </a:r>
                  <a:r>
                    <a:rPr lang="en-US" altLang="de-DE" sz="1200" b="1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Klasse</a:t>
                  </a:r>
                  <a:r>
                    <a:rPr lang="en-US" altLang="de-DE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WS</a:t>
                  </a:r>
                  <a:endParaRPr 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DBA27FAF-B447-2519-4F21-252E9681C893}"/>
                </a:ext>
              </a:extLst>
            </p:cNvPr>
            <p:cNvGrpSpPr/>
            <p:nvPr/>
          </p:nvGrpSpPr>
          <p:grpSpPr>
            <a:xfrm>
              <a:off x="6547676" y="2895493"/>
              <a:ext cx="1769037" cy="1270940"/>
              <a:chOff x="8661031" y="2841701"/>
              <a:chExt cx="2358716" cy="1694587"/>
            </a:xfrm>
          </p:grpSpPr>
          <p:grpSp>
            <p:nvGrpSpPr>
              <p:cNvPr id="43" name="Gruppieren 42">
                <a:extLst>
                  <a:ext uri="{FF2B5EF4-FFF2-40B4-BE49-F238E27FC236}">
                    <a16:creationId xmlns:a16="http://schemas.microsoft.com/office/drawing/2014/main" id="{FF20C6B9-E3C1-8804-64BE-42854CCCF033}"/>
                  </a:ext>
                </a:extLst>
              </p:cNvPr>
              <p:cNvGrpSpPr/>
              <p:nvPr/>
            </p:nvGrpSpPr>
            <p:grpSpPr>
              <a:xfrm>
                <a:off x="8661031" y="2841701"/>
                <a:ext cx="2358716" cy="1336602"/>
                <a:chOff x="8661031" y="2841701"/>
                <a:chExt cx="2358716" cy="1336602"/>
              </a:xfrm>
            </p:grpSpPr>
            <p:sp>
              <p:nvSpPr>
                <p:cNvPr id="45" name="Text 2">
                  <a:extLst>
                    <a:ext uri="{FF2B5EF4-FFF2-40B4-BE49-F238E27FC236}">
                      <a16:creationId xmlns:a16="http://schemas.microsoft.com/office/drawing/2014/main" id="{D3BF2BAD-7C0B-842D-0962-248E937C4005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8661031" y="2841701"/>
                  <a:ext cx="2358716" cy="947415"/>
                </a:xfrm>
                <a:prstGeom prst="rect">
                  <a:avLst/>
                </a:prstGeom>
              </p:spPr>
              <p:txBody>
                <a:bodyPr lIns="135000" tIns="0" rIns="0" bIns="0" anchor="t"/>
                <a:lstStyle>
                  <a:lvl1pPr marL="27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8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4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685800" fontAlgn="auto">
                    <a:spcAft>
                      <a:spcPts val="750"/>
                    </a:spcAft>
                    <a:buNone/>
                  </a:pPr>
                  <a:r>
                    <a:rPr lang="de-DE" sz="1350" dirty="0">
                      <a:solidFill>
                        <a:srgbClr val="DDDDDD">
                          <a:lumMod val="75000"/>
                        </a:srgbClr>
                      </a:solidFill>
                      <a:latin typeface="Century Gothic" panose="020B0502020202020204" pitchFamily="34" charset="0"/>
                    </a:rPr>
                    <a:t>(5)</a:t>
                  </a:r>
                  <a:endParaRPr lang="de-DE" sz="1650" dirty="0">
                    <a:solidFill>
                      <a:srgbClr val="DDDDDD">
                        <a:lumMod val="75000"/>
                      </a:srgbClr>
                    </a:solidFill>
                    <a:latin typeface="Century Gothic" panose="020B0502020202020204" pitchFamily="34" charset="0"/>
                  </a:endParaRPr>
                </a:p>
                <a:p>
                  <a:pPr marL="0" indent="0" algn="ctr" defTabSz="685800" fontAlgn="auto">
                    <a:lnSpc>
                      <a:spcPct val="150000"/>
                    </a:lnSpc>
                    <a:spcAft>
                      <a:spcPts val="750"/>
                    </a:spcAft>
                    <a:buNone/>
                  </a:pP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Von der 8. </a:t>
                  </a:r>
                  <a:r>
                    <a:rPr lang="en-US" altLang="de-DE" sz="1200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Klasse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 MS/RS/Gym in die </a:t>
                  </a:r>
                  <a:r>
                    <a:rPr lang="en-US" altLang="de-DE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9. </a:t>
                  </a:r>
                  <a:r>
                    <a:rPr lang="en-US" altLang="de-DE" sz="1200" b="1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Klasse</a:t>
                  </a:r>
                  <a:r>
                    <a:rPr lang="en-US" altLang="de-DE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WS</a:t>
                  </a:r>
                  <a:endParaRPr 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46" name="Linie 2">
                  <a:extLst>
                    <a:ext uri="{FF2B5EF4-FFF2-40B4-BE49-F238E27FC236}">
                      <a16:creationId xmlns:a16="http://schemas.microsoft.com/office/drawing/2014/main" id="{3ACB48E2-9EB0-1A90-17E9-F90AA48143C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844872" y="2947992"/>
                  <a:ext cx="915619" cy="1230311"/>
                </a:xfrm>
                <a:custGeom>
                  <a:avLst/>
                  <a:gdLst>
                    <a:gd name="T0" fmla="*/ 0 w 432"/>
                    <a:gd name="T1" fmla="*/ 851 h 851"/>
                    <a:gd name="T2" fmla="*/ 0 w 432"/>
                    <a:gd name="T3" fmla="*/ 0 h 851"/>
                    <a:gd name="T4" fmla="*/ 432 w 432"/>
                    <a:gd name="T5" fmla="*/ 0 h 851"/>
                    <a:gd name="connsiteX0" fmla="*/ 0 w 10000"/>
                    <a:gd name="connsiteY0" fmla="*/ 45516 h 45516"/>
                    <a:gd name="connsiteX1" fmla="*/ 0 w 10000"/>
                    <a:gd name="connsiteY1" fmla="*/ 0 h 45516"/>
                    <a:gd name="connsiteX2" fmla="*/ 10000 w 10000"/>
                    <a:gd name="connsiteY2" fmla="*/ 0 h 45516"/>
                    <a:gd name="connsiteX0" fmla="*/ 0 w 10000"/>
                    <a:gd name="connsiteY0" fmla="*/ 33125 h 33125"/>
                    <a:gd name="connsiteX1" fmla="*/ 0 w 10000"/>
                    <a:gd name="connsiteY1" fmla="*/ 0 h 33125"/>
                    <a:gd name="connsiteX2" fmla="*/ 10000 w 10000"/>
                    <a:gd name="connsiteY2" fmla="*/ 0 h 33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0" h="33125">
                      <a:moveTo>
                        <a:pt x="0" y="33125"/>
                      </a:moveTo>
                      <a:lnTo>
                        <a:pt x="0" y="0"/>
                      </a:lnTo>
                      <a:lnTo>
                        <a:pt x="10000" y="0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  <a:headEnd/>
                  <a:tailEnd type="oval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750"/>
                    </a:spcAft>
                  </a:pPr>
                  <a:endParaRPr lang="de-DE" sz="1350" dirty="0">
                    <a:solidFill>
                      <a:srgbClr val="3F3F3F"/>
                    </a:solidFill>
                    <a:latin typeface="Century Gothic" panose="020B0502020202020204" pitchFamily="34" charset="0"/>
                    <a:cs typeface="+mn-cs"/>
                  </a:endParaRPr>
                </a:p>
              </p:txBody>
            </p:sp>
          </p:grpSp>
          <p:sp>
            <p:nvSpPr>
              <p:cNvPr id="44" name="Ellipse 91">
                <a:extLst>
                  <a:ext uri="{FF2B5EF4-FFF2-40B4-BE49-F238E27FC236}">
                    <a16:creationId xmlns:a16="http://schemas.microsoft.com/office/drawing/2014/main" id="{3BB97153-22F9-02E1-703D-54917A9D8D2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flipH="1">
                <a:off x="8707491" y="4261525"/>
                <a:ext cx="274763" cy="274763"/>
              </a:xfrm>
              <a:prstGeom prst="ellipse">
                <a:avLst/>
              </a:prstGeom>
              <a:solidFill>
                <a:srgbClr val="FF99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750"/>
                  </a:spcAft>
                </a:pPr>
                <a:endParaRPr lang="de-DE" sz="1050" b="1" dirty="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B7F6B1FB-8140-149D-ECD1-E334B5F265C4}"/>
                </a:ext>
              </a:extLst>
            </p:cNvPr>
            <p:cNvGrpSpPr/>
            <p:nvPr/>
          </p:nvGrpSpPr>
          <p:grpSpPr>
            <a:xfrm>
              <a:off x="4244060" y="2044196"/>
              <a:ext cx="2583763" cy="684935"/>
              <a:chOff x="5465139" y="2060139"/>
              <a:chExt cx="3445017" cy="913246"/>
            </a:xfrm>
          </p:grpSpPr>
          <p:grpSp>
            <p:nvGrpSpPr>
              <p:cNvPr id="48" name="Gruppieren 47">
                <a:extLst>
                  <a:ext uri="{FF2B5EF4-FFF2-40B4-BE49-F238E27FC236}">
                    <a16:creationId xmlns:a16="http://schemas.microsoft.com/office/drawing/2014/main" id="{42E978C5-C935-DEB6-F0AF-8F97B414FCBC}"/>
                  </a:ext>
                </a:extLst>
              </p:cNvPr>
              <p:cNvGrpSpPr/>
              <p:nvPr/>
            </p:nvGrpSpPr>
            <p:grpSpPr bwMode="gray">
              <a:xfrm>
                <a:off x="5672405" y="2060139"/>
                <a:ext cx="3237751" cy="913246"/>
                <a:chOff x="5348579" y="2675026"/>
                <a:chExt cx="3237751" cy="913246"/>
              </a:xfrm>
            </p:grpSpPr>
            <p:sp>
              <p:nvSpPr>
                <p:cNvPr id="50" name="Text 2">
                  <a:extLst>
                    <a:ext uri="{FF2B5EF4-FFF2-40B4-BE49-F238E27FC236}">
                      <a16:creationId xmlns:a16="http://schemas.microsoft.com/office/drawing/2014/main" id="{05AB0B49-A869-42DF-61F4-E234C1ECACB2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5348579" y="2675026"/>
                  <a:ext cx="3237751" cy="913246"/>
                </a:xfrm>
                <a:prstGeom prst="rect">
                  <a:avLst/>
                </a:prstGeom>
              </p:spPr>
              <p:txBody>
                <a:bodyPr lIns="135000" tIns="0" rIns="0" bIns="0" anchor="t"/>
                <a:lstStyle>
                  <a:lvl1pPr marL="27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8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4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685800" fontAlgn="auto">
                    <a:spcAft>
                      <a:spcPts val="750"/>
                    </a:spcAft>
                    <a:buNone/>
                  </a:pPr>
                  <a:r>
                    <a:rPr lang="de-DE" sz="1350" dirty="0">
                      <a:solidFill>
                        <a:srgbClr val="DDDDDD">
                          <a:lumMod val="75000"/>
                        </a:srgbClr>
                      </a:solidFill>
                      <a:latin typeface="Century Gothic" panose="020B0502020202020204" pitchFamily="34" charset="0"/>
                    </a:rPr>
                    <a:t>2</a:t>
                  </a:r>
                  <a:endParaRPr lang="de-DE" sz="1350" i="1" dirty="0">
                    <a:solidFill>
                      <a:srgbClr val="3F3F3F"/>
                    </a:solidFill>
                    <a:latin typeface="Century Gothic" panose="020B0502020202020204" pitchFamily="34" charset="0"/>
                  </a:endParaRPr>
                </a:p>
                <a:p>
                  <a:pPr marL="0" indent="0" algn="ctr" defTabSz="685800" fontAlgn="auto">
                    <a:lnSpc>
                      <a:spcPct val="150000"/>
                    </a:lnSpc>
                    <a:spcAft>
                      <a:spcPts val="750"/>
                    </a:spcAft>
                    <a:buNone/>
                  </a:pP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Von der 5. </a:t>
                  </a:r>
                  <a:r>
                    <a:rPr lang="en-US" altLang="de-DE" sz="1200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Klasse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 MS/RS/Gym </a:t>
                  </a:r>
                  <a:b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</a:b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in die </a:t>
                  </a:r>
                  <a:r>
                    <a:rPr lang="en-US" altLang="de-DE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6. </a:t>
                  </a:r>
                  <a:r>
                    <a:rPr lang="en-US" altLang="de-DE" sz="1200" b="1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Klasse</a:t>
                  </a:r>
                  <a:r>
                    <a:rPr lang="en-US" altLang="de-DE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WS</a:t>
                  </a:r>
                  <a:endParaRPr 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endParaRPr>
                </a:p>
                <a:p>
                  <a:pPr marL="0" indent="0" algn="r" defTabSz="685800" fontAlgn="auto">
                    <a:spcAft>
                      <a:spcPts val="0"/>
                    </a:spcAft>
                    <a:buNone/>
                  </a:pPr>
                  <a:endParaRPr lang="de-DE" sz="1050" dirty="0">
                    <a:solidFill>
                      <a:srgbClr val="031DA0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51" name="Linie 2">
                  <a:extLst>
                    <a:ext uri="{FF2B5EF4-FFF2-40B4-BE49-F238E27FC236}">
                      <a16:creationId xmlns:a16="http://schemas.microsoft.com/office/drawing/2014/main" id="{C9F4DFF1-9472-F621-43A2-D9906783D10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537463" y="2834966"/>
                  <a:ext cx="1178617" cy="0"/>
                </a:xfrm>
                <a:custGeom>
                  <a:avLst/>
                  <a:gdLst>
                    <a:gd name="T0" fmla="*/ 0 w 432"/>
                    <a:gd name="T1" fmla="*/ 851 h 851"/>
                    <a:gd name="T2" fmla="*/ 0 w 432"/>
                    <a:gd name="T3" fmla="*/ 0 h 851"/>
                    <a:gd name="T4" fmla="*/ 432 w 432"/>
                    <a:gd name="T5" fmla="*/ 0 h 851"/>
                    <a:gd name="connsiteX0" fmla="*/ 0 w 10000"/>
                    <a:gd name="connsiteY0" fmla="*/ 45516 h 45516"/>
                    <a:gd name="connsiteX1" fmla="*/ 0 w 10000"/>
                    <a:gd name="connsiteY1" fmla="*/ 0 h 45516"/>
                    <a:gd name="connsiteX2" fmla="*/ 10000 w 10000"/>
                    <a:gd name="connsiteY2" fmla="*/ 0 h 45516"/>
                    <a:gd name="connsiteX0" fmla="*/ 0 w 10000"/>
                    <a:gd name="connsiteY0" fmla="*/ 0 h 0"/>
                    <a:gd name="connsiteX1" fmla="*/ 10000 w 10000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>
                      <a:moveTo>
                        <a:pt x="0" y="0"/>
                      </a:moveTo>
                      <a:lnTo>
                        <a:pt x="10000" y="0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  <a:headEnd/>
                  <a:tailEnd type="oval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750"/>
                    </a:spcAft>
                  </a:pPr>
                  <a:endParaRPr lang="de-DE" sz="1350" dirty="0">
                    <a:solidFill>
                      <a:srgbClr val="3F3F3F"/>
                    </a:solidFill>
                    <a:latin typeface="Century Gothic" panose="020B0502020202020204" pitchFamily="34" charset="0"/>
                    <a:cs typeface="+mn-cs"/>
                  </a:endParaRPr>
                </a:p>
              </p:txBody>
            </p:sp>
          </p:grpSp>
          <p:sp>
            <p:nvSpPr>
              <p:cNvPr id="49" name="Ellipse 91">
                <a:extLst>
                  <a:ext uri="{FF2B5EF4-FFF2-40B4-BE49-F238E27FC236}">
                    <a16:creationId xmlns:a16="http://schemas.microsoft.com/office/drawing/2014/main" id="{72507A82-11CD-15A2-B832-B439511C345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flipH="1">
                <a:off x="5465139" y="2090057"/>
                <a:ext cx="274763" cy="274763"/>
              </a:xfrm>
              <a:prstGeom prst="ellipse">
                <a:avLst/>
              </a:prstGeom>
              <a:solidFill>
                <a:srgbClr val="FF99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750"/>
                  </a:spcAft>
                </a:pPr>
                <a:endParaRPr lang="de-DE" sz="1050" b="1" dirty="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3507CE82-C907-C150-ECC8-1D4EE876F23E}"/>
                </a:ext>
              </a:extLst>
            </p:cNvPr>
            <p:cNvGrpSpPr/>
            <p:nvPr/>
          </p:nvGrpSpPr>
          <p:grpSpPr bwMode="gray">
            <a:xfrm>
              <a:off x="309180" y="1655219"/>
              <a:ext cx="2422404" cy="819962"/>
              <a:chOff x="-2841" y="2181842"/>
              <a:chExt cx="3229871" cy="1093282"/>
            </a:xfrm>
          </p:grpSpPr>
          <p:sp>
            <p:nvSpPr>
              <p:cNvPr id="53" name="Linie 2">
                <a:extLst>
                  <a:ext uri="{FF2B5EF4-FFF2-40B4-BE49-F238E27FC236}">
                    <a16:creationId xmlns:a16="http://schemas.microsoft.com/office/drawing/2014/main" id="{8AA86DA4-4B9D-4A14-82D0-33A289D0E262}"/>
                  </a:ext>
                </a:extLst>
              </p:cNvPr>
              <p:cNvSpPr>
                <a:spLocks/>
              </p:cNvSpPr>
              <p:nvPr/>
            </p:nvSpPr>
            <p:spPr bwMode="gray">
              <a:xfrm flipH="1">
                <a:off x="1913927" y="2448382"/>
                <a:ext cx="1178617" cy="0"/>
              </a:xfrm>
              <a:custGeom>
                <a:avLst/>
                <a:gdLst>
                  <a:gd name="T0" fmla="*/ 0 w 432"/>
                  <a:gd name="T1" fmla="*/ 851 h 851"/>
                  <a:gd name="T2" fmla="*/ 0 w 432"/>
                  <a:gd name="T3" fmla="*/ 0 h 851"/>
                  <a:gd name="T4" fmla="*/ 432 w 432"/>
                  <a:gd name="T5" fmla="*/ 0 h 851"/>
                  <a:gd name="connsiteX0" fmla="*/ 0 w 10000"/>
                  <a:gd name="connsiteY0" fmla="*/ 45516 h 45516"/>
                  <a:gd name="connsiteX1" fmla="*/ 0 w 10000"/>
                  <a:gd name="connsiteY1" fmla="*/ 0 h 45516"/>
                  <a:gd name="connsiteX2" fmla="*/ 10000 w 10000"/>
                  <a:gd name="connsiteY2" fmla="*/ 0 h 45516"/>
                  <a:gd name="connsiteX0" fmla="*/ 0 w 10000"/>
                  <a:gd name="connsiteY0" fmla="*/ 0 h 0"/>
                  <a:gd name="connsiteX1" fmla="*/ 10000 w 100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>
                    <a:moveTo>
                      <a:pt x="0" y="0"/>
                    </a:moveTo>
                    <a:lnTo>
                      <a:pt x="10000" y="0"/>
                    </a:lnTo>
                  </a:path>
                </a:pathLst>
              </a:custGeom>
              <a:noFill/>
              <a:ln w="12700" cap="flat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  <a:headEnd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750"/>
                  </a:spcAft>
                </a:pPr>
                <a:endParaRPr lang="de-DE" sz="1350" dirty="0">
                  <a:solidFill>
                    <a:srgbClr val="3F3F3F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  <p:sp>
            <p:nvSpPr>
              <p:cNvPr id="54" name="Text 1">
                <a:extLst>
                  <a:ext uri="{FF2B5EF4-FFF2-40B4-BE49-F238E27FC236}">
                    <a16:creationId xmlns:a16="http://schemas.microsoft.com/office/drawing/2014/main" id="{F4ECF80E-850A-17D7-F971-F2E92F5A1312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-2841" y="2181842"/>
                <a:ext cx="3229871" cy="1093282"/>
              </a:xfrm>
              <a:prstGeom prst="rect">
                <a:avLst/>
              </a:prstGeom>
            </p:spPr>
            <p:txBody>
              <a:bodyPr lIns="0" tIns="0" rIns="135000" bIns="0" anchor="t"/>
              <a:lstStyle>
                <a:lvl1pPr marL="270000" indent="-2700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00" indent="-2700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80000" indent="-2700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40000" indent="-2700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00000" indent="-27000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1000"/>
                  </a:spcAft>
                  <a:buFont typeface="Calibri Light" panose="020F030202020403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800" fontAlgn="auto">
                  <a:spcAft>
                    <a:spcPts val="750"/>
                  </a:spcAft>
                  <a:buNone/>
                </a:pPr>
                <a:r>
                  <a:rPr lang="de-DE" sz="1350" dirty="0">
                    <a:solidFill>
                      <a:srgbClr val="DDDDDD">
                        <a:lumMod val="75000"/>
                      </a:srgbClr>
                    </a:solidFill>
                    <a:latin typeface="Century Gothic" panose="020B0502020202020204" pitchFamily="34" charset="0"/>
                  </a:rPr>
                  <a:t>1</a:t>
                </a:r>
              </a:p>
              <a:p>
                <a:pPr marL="0" indent="0" algn="ctr" defTabSz="685800" fontAlgn="auto">
                  <a:lnSpc>
                    <a:spcPct val="150000"/>
                  </a:lnSpc>
                  <a:spcAft>
                    <a:spcPts val="750"/>
                  </a:spcAft>
                  <a:buNone/>
                </a:pPr>
                <a:r>
                  <a:rPr lang="en-US" alt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Von der 4. </a:t>
                </a:r>
                <a:r>
                  <a:rPr lang="en-US" altLang="de-DE" sz="1200" dirty="0" err="1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Klasse</a:t>
                </a:r>
                <a:r>
                  <a:rPr lang="en-US" alt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 GS / </a:t>
                </a:r>
                <a:br>
                  <a:rPr lang="en-US" alt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</a:br>
                <a:r>
                  <a:rPr lang="en-US" alt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von der 5. </a:t>
                </a:r>
                <a:r>
                  <a:rPr lang="en-US" altLang="de-DE" sz="1200" dirty="0" err="1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Klasse</a:t>
                </a:r>
                <a:r>
                  <a:rPr lang="en-US" alt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 MS/RS/Gym </a:t>
                </a:r>
                <a:br>
                  <a:rPr lang="en-US" alt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</a:br>
                <a:r>
                  <a:rPr lang="en-US" alt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in die </a:t>
                </a:r>
                <a:r>
                  <a:rPr lang="en-US" altLang="de-DE" sz="1200" b="1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5. </a:t>
                </a:r>
                <a:r>
                  <a:rPr lang="en-US" altLang="de-DE" sz="1200" b="1" dirty="0" err="1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Klasse</a:t>
                </a:r>
                <a:r>
                  <a:rPr lang="en-US" altLang="de-DE" sz="1200" b="1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de-DE" sz="1200" dirty="0">
                    <a:solidFill>
                      <a:srgbClr val="3F3F3F"/>
                    </a:solidFill>
                    <a:latin typeface="Century Gothic" panose="020B0502020202020204" pitchFamily="34" charset="0"/>
                  </a:rPr>
                  <a:t>WS</a:t>
                </a:r>
                <a:endParaRPr lang="de-DE" sz="1200" dirty="0">
                  <a:solidFill>
                    <a:srgbClr val="3F3F3F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5" name="Ellipse 91">
              <a:extLst>
                <a:ext uri="{FF2B5EF4-FFF2-40B4-BE49-F238E27FC236}">
                  <a16:creationId xmlns:a16="http://schemas.microsoft.com/office/drawing/2014/main" id="{C285D54C-4265-27C9-E71D-12413AA8D97F}"/>
                </a:ext>
              </a:extLst>
            </p:cNvPr>
            <p:cNvSpPr>
              <a:spLocks noChangeAspect="1"/>
            </p:cNvSpPr>
            <p:nvPr/>
          </p:nvSpPr>
          <p:spPr bwMode="gray">
            <a:xfrm flipH="1">
              <a:off x="2736271" y="1772063"/>
              <a:ext cx="206072" cy="206072"/>
            </a:xfrm>
            <a:prstGeom prst="ellipse">
              <a:avLst/>
            </a:prstGeom>
            <a:solidFill>
              <a:srgbClr val="FF99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" tIns="27000" rIns="27000" bIns="27000" rtlCol="0" anchor="ctr"/>
            <a:lstStyle/>
            <a:p>
              <a:pPr algn="ctr" defTabSz="685800" fontAlgn="auto">
                <a:lnSpc>
                  <a:spcPct val="90000"/>
                </a:lnSpc>
                <a:spcBef>
                  <a:spcPts val="0"/>
                </a:spcBef>
                <a:spcAft>
                  <a:spcPts val="750"/>
                </a:spcAft>
              </a:pPr>
              <a:endParaRPr lang="de-DE" sz="105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 2">
              <a:extLst>
                <a:ext uri="{FF2B5EF4-FFF2-40B4-BE49-F238E27FC236}">
                  <a16:creationId xmlns:a16="http://schemas.microsoft.com/office/drawing/2014/main" id="{A569895E-E1EC-6692-8CCA-F7D902926AB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888664" y="1337742"/>
              <a:ext cx="2428313" cy="684935"/>
            </a:xfrm>
            <a:prstGeom prst="rect">
              <a:avLst/>
            </a:prstGeom>
          </p:spPr>
          <p:txBody>
            <a:bodyPr lIns="135000" tIns="0" rIns="0" bIns="0" anchor="t"/>
            <a:lstStyle>
              <a:lvl1pPr marL="27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000" indent="-2700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 fontAlgn="auto">
                <a:spcAft>
                  <a:spcPts val="750"/>
                </a:spcAft>
                <a:buNone/>
              </a:pPr>
              <a:endParaRPr lang="de-DE" sz="1200" dirty="0">
                <a:solidFill>
                  <a:srgbClr val="3F3F3F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20AD1A48-2530-D725-F86F-F7C0696DE252}"/>
                </a:ext>
              </a:extLst>
            </p:cNvPr>
            <p:cNvGrpSpPr/>
            <p:nvPr/>
          </p:nvGrpSpPr>
          <p:grpSpPr>
            <a:xfrm>
              <a:off x="3687574" y="4373992"/>
              <a:ext cx="3798292" cy="1486455"/>
              <a:chOff x="3240564" y="3666367"/>
              <a:chExt cx="5064388" cy="1981940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8C3796EC-7A6C-38ED-F4EE-1FEBBF4528AF}"/>
                  </a:ext>
                </a:extLst>
              </p:cNvPr>
              <p:cNvGrpSpPr/>
              <p:nvPr/>
            </p:nvGrpSpPr>
            <p:grpSpPr>
              <a:xfrm>
                <a:off x="3240564" y="4017421"/>
                <a:ext cx="5064388" cy="1630886"/>
                <a:chOff x="3240564" y="4017421"/>
                <a:chExt cx="5064388" cy="1630886"/>
              </a:xfrm>
            </p:grpSpPr>
            <p:sp>
              <p:nvSpPr>
                <p:cNvPr id="60" name="Text 1">
                  <a:extLst>
                    <a:ext uri="{FF2B5EF4-FFF2-40B4-BE49-F238E27FC236}">
                      <a16:creationId xmlns:a16="http://schemas.microsoft.com/office/drawing/2014/main" id="{4A2551D2-1725-EF8B-AF9E-AC249E05F6A2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240564" y="4555025"/>
                  <a:ext cx="5064388" cy="1093282"/>
                </a:xfrm>
                <a:prstGeom prst="rect">
                  <a:avLst/>
                </a:prstGeom>
              </p:spPr>
              <p:txBody>
                <a:bodyPr lIns="0" tIns="0" rIns="135000" bIns="0" anchor="t"/>
                <a:lstStyle>
                  <a:lvl1pPr marL="27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Wingdings" panose="05000000000000000000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2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8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44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00000" indent="-270000" algn="l" defTabSz="9144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1000"/>
                    </a:spcAft>
                    <a:buFont typeface="Calibri Light" panose="020F0302020204030204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 defTabSz="685800" fontAlgn="auto">
                    <a:spcAft>
                      <a:spcPts val="0"/>
                    </a:spcAft>
                    <a:buNone/>
                  </a:pPr>
                  <a:r>
                    <a:rPr lang="de-DE" sz="1650" dirty="0">
                      <a:solidFill>
                        <a:srgbClr val="DDDDDD">
                          <a:lumMod val="75000"/>
                        </a:srgbClr>
                      </a:solidFill>
                      <a:latin typeface="Century Gothic" panose="020B0502020202020204" pitchFamily="34" charset="0"/>
                    </a:rPr>
                    <a:t>6</a:t>
                  </a:r>
                </a:p>
                <a:p>
                  <a:pPr marL="0" indent="0" algn="ctr" defTabSz="685800" fontAlgn="auto">
                    <a:lnSpc>
                      <a:spcPct val="150000"/>
                    </a:lnSpc>
                    <a:spcAft>
                      <a:spcPts val="750"/>
                    </a:spcAft>
                    <a:buNone/>
                  </a:pPr>
                  <a:r>
                    <a:rPr lang="en-US" altLang="de-DE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2-stufige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en-US" altLang="de-DE" sz="1200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Wirtschaftsschule</a:t>
                  </a:r>
                  <a:r>
                    <a:rPr lang="en-US" altLang="de-DE" sz="1200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: </a:t>
                  </a:r>
                  <a:r>
                    <a:rPr lang="en-US" sz="1200" b="1" dirty="0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10. und 11. </a:t>
                  </a:r>
                  <a:r>
                    <a:rPr lang="en-US" sz="1200" b="1" dirty="0" err="1">
                      <a:solidFill>
                        <a:srgbClr val="3F3F3F"/>
                      </a:solidFill>
                      <a:latin typeface="Century Gothic" panose="020B0502020202020204" pitchFamily="34" charset="0"/>
                    </a:rPr>
                    <a:t>Klasse</a:t>
                  </a:r>
                  <a:endParaRPr lang="de-DE" sz="1200" b="1" dirty="0">
                    <a:solidFill>
                      <a:srgbClr val="3F3F3F"/>
                    </a:solidFill>
                    <a:latin typeface="Century Gothic" panose="020B0502020202020204" pitchFamily="34" charset="0"/>
                  </a:endParaRPr>
                </a:p>
                <a:p>
                  <a:pPr marL="0" indent="0" algn="r" defTabSz="685800" fontAlgn="auto">
                    <a:spcAft>
                      <a:spcPts val="750"/>
                    </a:spcAft>
                    <a:buNone/>
                  </a:pPr>
                  <a:endParaRPr lang="de-DE" sz="1050" dirty="0">
                    <a:solidFill>
                      <a:srgbClr val="3F3F3F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1" name="Linie 2">
                  <a:extLst>
                    <a:ext uri="{FF2B5EF4-FFF2-40B4-BE49-F238E27FC236}">
                      <a16:creationId xmlns:a16="http://schemas.microsoft.com/office/drawing/2014/main" id="{2FC5779D-2FD9-DC23-B50B-0B9E994E9C1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 flipV="1">
                  <a:off x="5995410" y="4017421"/>
                  <a:ext cx="471008" cy="810497"/>
                </a:xfrm>
                <a:custGeom>
                  <a:avLst/>
                  <a:gdLst>
                    <a:gd name="T0" fmla="*/ 0 w 432"/>
                    <a:gd name="T1" fmla="*/ 851 h 851"/>
                    <a:gd name="T2" fmla="*/ 0 w 432"/>
                    <a:gd name="T3" fmla="*/ 0 h 851"/>
                    <a:gd name="T4" fmla="*/ 432 w 432"/>
                    <a:gd name="T5" fmla="*/ 0 h 851"/>
                    <a:gd name="connsiteX0" fmla="*/ 0 w 10000"/>
                    <a:gd name="connsiteY0" fmla="*/ 45516 h 45516"/>
                    <a:gd name="connsiteX1" fmla="*/ 0 w 10000"/>
                    <a:gd name="connsiteY1" fmla="*/ 0 h 45516"/>
                    <a:gd name="connsiteX2" fmla="*/ 10000 w 10000"/>
                    <a:gd name="connsiteY2" fmla="*/ 0 h 45516"/>
                    <a:gd name="connsiteX0" fmla="*/ 0 w 10000"/>
                    <a:gd name="connsiteY0" fmla="*/ 33125 h 33125"/>
                    <a:gd name="connsiteX1" fmla="*/ 0 w 10000"/>
                    <a:gd name="connsiteY1" fmla="*/ 0 h 33125"/>
                    <a:gd name="connsiteX2" fmla="*/ 10000 w 10000"/>
                    <a:gd name="connsiteY2" fmla="*/ 0 h 33125"/>
                    <a:gd name="connsiteX0" fmla="*/ 0 w 10000"/>
                    <a:gd name="connsiteY0" fmla="*/ 25823 h 25823"/>
                    <a:gd name="connsiteX1" fmla="*/ 0 w 10000"/>
                    <a:gd name="connsiteY1" fmla="*/ 0 h 25823"/>
                    <a:gd name="connsiteX2" fmla="*/ 10000 w 10000"/>
                    <a:gd name="connsiteY2" fmla="*/ 0 h 25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00" h="25823">
                      <a:moveTo>
                        <a:pt x="0" y="25823"/>
                      </a:moveTo>
                      <a:lnTo>
                        <a:pt x="0" y="0"/>
                      </a:lnTo>
                      <a:lnTo>
                        <a:pt x="10000" y="0"/>
                      </a:lnTo>
                    </a:path>
                  </a:pathLst>
                </a:custGeom>
                <a:noFill/>
                <a:ln w="12700" cap="flat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miter lim="800000"/>
                  <a:headEnd/>
                  <a:tailEnd type="oval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750"/>
                    </a:spcAft>
                  </a:pPr>
                  <a:r>
                    <a:rPr lang="de-DE" sz="1350" dirty="0">
                      <a:solidFill>
                        <a:srgbClr val="3F3F3F"/>
                      </a:solidFill>
                      <a:latin typeface="Century Gothic" panose="020B0502020202020204" pitchFamily="34" charset="0"/>
                      <a:cs typeface="+mn-cs"/>
                    </a:rPr>
                    <a:t>         </a:t>
                  </a:r>
                </a:p>
              </p:txBody>
            </p:sp>
          </p:grpSp>
          <p:sp>
            <p:nvSpPr>
              <p:cNvPr id="59" name="Ellipse 81">
                <a:extLst>
                  <a:ext uri="{FF2B5EF4-FFF2-40B4-BE49-F238E27FC236}">
                    <a16:creationId xmlns:a16="http://schemas.microsoft.com/office/drawing/2014/main" id="{0B59F17A-BD84-ACAF-6D20-6301010FDC5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319471" y="3666367"/>
                <a:ext cx="274763" cy="274763"/>
              </a:xfrm>
              <a:prstGeom prst="ellipse">
                <a:avLst/>
              </a:prstGeom>
              <a:solidFill>
                <a:srgbClr val="FF99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" tIns="27000" rIns="27000" bIns="27000" rtlCol="0" anchor="ctr"/>
              <a:lstStyle/>
              <a:p>
                <a:pPr algn="ctr" defTabSz="685800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750"/>
                  </a:spcAft>
                </a:pPr>
                <a:endParaRPr lang="de-DE" sz="1050" b="1" dirty="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187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6140223-102A-715D-C6F5-3D8BDADC032D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Der Fokus der Wirtschaftsschule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EA109F2-80FD-66BE-1C36-C9291D1CD95A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85B4AF7F-4127-FBAE-B32A-B1D58616CA71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32196DC-65BA-3AC9-FA42-88FE08E8667E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Die Wirtschaftsschule …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9E8F3810-7175-C105-E4E3-DECA169B9AF8}"/>
              </a:ext>
            </a:extLst>
          </p:cNvPr>
          <p:cNvSpPr txBox="1"/>
          <p:nvPr/>
        </p:nvSpPr>
        <p:spPr>
          <a:xfrm>
            <a:off x="1482039" y="1628110"/>
            <a:ext cx="10088637" cy="367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onzentriert sich weniger auf Sprachenvielfalt und Naturwissenschaften als auf </a:t>
            </a:r>
            <a:b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das sich entwickelnde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wirtschaftspraktische Interesse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egt großen Wert auf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handlungsorientiertes Lernen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bietet auch Kindern, die ihr schulisches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Potenzial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im Vergleich bisher nicht entwickeln konnten </a:t>
            </a:r>
            <a:b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(z. B. Legasthenie), die Möglichkeit, zu zeigen,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was in ihnen steckt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prägt durch die altersgerechte kaufmännische Berufsvorbereitung die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Verantwortungs- und Leistungsbereitschaft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positiv.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rleichtert den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Einstieg in die Berufsausbildung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in allen Ausbildungsrichtungen.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ermöglicht vielen Schüler*innen über die erfolgreiche Mittlere Reife den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Weg zu Abitur und Studium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endParaRPr lang="de-DE" sz="15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2050" name="Picture 2" descr="Free A Book Duden photo and picture">
            <a:extLst>
              <a:ext uri="{FF2B5EF4-FFF2-40B4-BE49-F238E27FC236}">
                <a16:creationId xmlns:a16="http://schemas.microsoft.com/office/drawing/2014/main" id="{557035BD-B76A-B3A7-C45B-EF2DB76D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2175441"/>
            <a:ext cx="1265277" cy="189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7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1B6857E-A81C-AEB8-0354-3BB729EDD6C1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Der Übertritt zur Wirtschaftsschule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B0A1CFD-4FD4-885D-36A3-63A809AD67B0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9ECD5764-7A36-6CFF-AFF2-7D889E7B6087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A271CA1-4BBC-5810-D613-A7F1C9164470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Jahrgangsstufe 5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9F25A97A-75BE-0027-898A-C81EE208B5EC}"/>
              </a:ext>
            </a:extLst>
          </p:cNvPr>
          <p:cNvSpPr txBox="1"/>
          <p:nvPr/>
        </p:nvSpPr>
        <p:spPr>
          <a:xfrm>
            <a:off x="1482039" y="1652775"/>
            <a:ext cx="10269862" cy="367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Mehrere (private) Wirtschaftsschulen bieten seit 2022 eine 5. Klasse an.</a:t>
            </a:r>
          </a:p>
          <a:p>
            <a:pPr marL="257175" indent="-257175" defTabSz="685800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Die sechsstufige Wirtschaftsschule (</a:t>
            </a:r>
            <a:r>
              <a:rPr lang="de-DE" sz="15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Jgst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 5) steht im aktuellen Koalitionsvertrag.</a:t>
            </a:r>
            <a:endParaRPr lang="de-DE" sz="15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Die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genehmigte Jahrgangsstufe 5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der WS hat ein moderat angehobenes  </a:t>
            </a:r>
            <a:b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Anforderungsprofil im Vergleich zur Mittelschule.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Die Fächer </a:t>
            </a:r>
            <a:r>
              <a:rPr lang="de-DE" sz="1500" i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Wirtschaft &amp; Informationsverarbeitung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werden</a:t>
            </a:r>
            <a:r>
              <a:rPr lang="de-DE" sz="1500" i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ab der 5. Klasse in den Stundenplan integriert.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Angestrebter Notendurchschnitt: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D/M/HSU - 2,66.</a:t>
            </a:r>
          </a:p>
          <a:p>
            <a:pPr marL="714375" lvl="1" indent="-257175" defTabSz="685800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Mindestanforderung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3,0 Gesamtzeugnisnote.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Eine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Aufnahmeprüfung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ist möglich.</a:t>
            </a:r>
          </a:p>
          <a:p>
            <a:pPr marL="257175" indent="-257175" defTabSz="685800" fontAlgn="auto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Bei bestandenem Klassenziel: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Übertritt in die staatlich anerkannte 6. Jahrgangsstufe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  <a:endParaRPr lang="de-DE" sz="15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B87A9D0-F263-A0E2-680D-C2BE4266E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4345">
            <a:off x="9093656" y="215780"/>
            <a:ext cx="3081993" cy="10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6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2FEE78B-3212-8FC2-D14A-D9EFF2B207E9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Der Übertritt zur Wirtschaftsschule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B0E75AC-0152-37DE-8F7A-157396F25E19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F315ACD-CDD3-9AD4-F831-CB42B6066559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F3D14A3-EC85-DF1C-E9C8-493EE2B3EA41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Jahrgangsstufe 6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14732C1F-A2AB-1C68-BF32-4BBEBA649C58}"/>
              </a:ext>
            </a:extLst>
          </p:cNvPr>
          <p:cNvSpPr txBox="1"/>
          <p:nvPr/>
        </p:nvSpPr>
        <p:spPr>
          <a:xfrm>
            <a:off x="1482040" y="2495154"/>
            <a:ext cx="10269861" cy="1867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Eintritt möglich für Schüler*innen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aus der 5. oder 6. Klasse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der MS, RS oder dem </a:t>
            </a:r>
            <a:r>
              <a:rPr lang="de-DE" sz="15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Gym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.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Erforderlicher Notendurchschnitt aus der MS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D/M/E – 2,66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Erforderlich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aus RS &amp; </a:t>
            </a:r>
            <a:r>
              <a:rPr lang="de-DE" sz="15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Gym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Erreichtes Klassenziel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 den Fächern der Wirtschaftsschule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Alternativ ist Probeunterricht möglich (D/M, mindestens 3/4 oder 4/4 mit Elternwille).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C9AF6DC-4C0D-ACF1-CC66-C350B50D9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4345">
            <a:off x="9093656" y="215780"/>
            <a:ext cx="3081993" cy="10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FA0F78-B1EC-88EA-7D5B-4C8314A54BB1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Das Besondere der Wirtschaftsschule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DD9DAA3-7BAE-13B3-5F8D-ACDA88F8A5E6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B6AB005-D25D-9BCB-AB2E-FDEE6561E50E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753DFFB-1EB1-EC6E-0312-2A6C8F2AC53E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Die Wirtschaftsschule…</a:t>
              </a: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1AE514D2-F45E-EF26-098C-CE2C80FC1735}"/>
              </a:ext>
            </a:extLst>
          </p:cNvPr>
          <p:cNvSpPr txBox="1"/>
          <p:nvPr/>
        </p:nvSpPr>
        <p:spPr>
          <a:xfrm>
            <a:off x="1482040" y="2323632"/>
            <a:ext cx="10607383" cy="2329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hat </a:t>
            </a:r>
            <a:r>
              <a:rPr lang="de-DE" sz="1500" u="sng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eine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Pflicht-Fremdsprache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(Englisch) und eine breite Basis allgemeinbildender Fächer.</a:t>
            </a:r>
          </a:p>
          <a:p>
            <a:pPr marL="257175" indent="-257175" defTabSz="6858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lässt die Schüler*innen im Profilfach </a:t>
            </a:r>
            <a:r>
              <a:rPr lang="de-DE" sz="1500" i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Unternehmenssimulation  (früher Übungsunternehmen) </a:t>
            </a:r>
            <a:br>
              <a:rPr lang="de-DE" sz="1500" i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ab Klasse 9 selbst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praktisch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als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Kaufleute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tätig sein.</a:t>
            </a:r>
          </a:p>
          <a:p>
            <a:pPr marL="257175" indent="-257175" defTabSz="6858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ermöglicht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in Klasse 9 zwei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Pflichtpraktika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(1-2 Wochen): regional oder international (ERASMUS+).</a:t>
            </a:r>
          </a:p>
          <a:p>
            <a:pPr marL="257175" indent="-257175" defTabSz="6858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kann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bilinguale Züge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 </a:t>
            </a:r>
            <a:r>
              <a:rPr lang="de-DE" sz="15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Jgst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 8, 9, 10 anbieten (</a:t>
            </a:r>
            <a:r>
              <a:rPr lang="de-DE" sz="15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GPuG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US, Modul </a:t>
            </a:r>
            <a:r>
              <a:rPr lang="de-DE" sz="15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WiGeo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71BA137-371C-E77B-EC65-F8214102A9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86" b="24731"/>
          <a:stretch/>
        </p:blipFill>
        <p:spPr>
          <a:xfrm flipH="1">
            <a:off x="9710257" y="340809"/>
            <a:ext cx="2289657" cy="14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D056D4-B69E-C9F8-6B6E-08C1AD0A0C78}"/>
              </a:ext>
            </a:extLst>
          </p:cNvPr>
          <p:cNvGrpSpPr/>
          <p:nvPr/>
        </p:nvGrpSpPr>
        <p:grpSpPr>
          <a:xfrm>
            <a:off x="11065509" y="5824663"/>
            <a:ext cx="842098" cy="752290"/>
            <a:chOff x="10255583" y="-11777"/>
            <a:chExt cx="1816459" cy="177338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EFD15D9-676E-DEAC-BF3F-EAA982E10534}"/>
                </a:ext>
              </a:extLst>
            </p:cNvPr>
            <p:cNvSpPr/>
            <p:nvPr/>
          </p:nvSpPr>
          <p:spPr>
            <a:xfrm>
              <a:off x="10491436" y="285781"/>
              <a:ext cx="1244738" cy="1330034"/>
            </a:xfrm>
            <a:prstGeom prst="ellipse">
              <a:avLst/>
            </a:prstGeom>
            <a:solidFill>
              <a:srgbClr val="FF99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567E29E-77FF-FDCA-74FB-369760A2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857" y1="67669" x2="25714" y2="35338"/>
                          <a14:foregroundMark x1="76429" y1="33083" x2="76429" y2="39098"/>
                          <a14:backgroundMark x1="49286" y1="82707" x2="49286" y2="82707"/>
                          <a14:backgroundMark x1="51429" y1="81955" x2="37143" y2="24060"/>
                          <a14:backgroundMark x1="37143" y1="24060" x2="37143" y2="23308"/>
                          <a14:backgroundMark x1="60238" y1="33083" x2="57143" y2="23308"/>
                          <a14:backgroundMark x1="70000" y1="63910" x2="62143" y2="39098"/>
                          <a14:backgroundMark x1="67857" y1="77444" x2="81429" y2="51880"/>
                          <a14:backgroundMark x1="81429" y1="51880" x2="81429" y2="48872"/>
                          <a14:backgroundMark x1="32857" y1="74436" x2="17143" y2="49624"/>
                          <a14:backgroundMark x1="17143" y1="49624" x2="17143" y2="488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55583" y="-11777"/>
              <a:ext cx="1816459" cy="1773380"/>
            </a:xfrm>
            <a:prstGeom prst="ellipse">
              <a:avLst/>
            </a:prstGeom>
          </p:spPr>
        </p:pic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3D8F20D3-39B0-DF28-462D-351465F373CF}"/>
              </a:ext>
            </a:extLst>
          </p:cNvPr>
          <p:cNvSpPr/>
          <p:nvPr/>
        </p:nvSpPr>
        <p:spPr>
          <a:xfrm>
            <a:off x="0" y="5422834"/>
            <a:ext cx="12192000" cy="222345"/>
          </a:xfrm>
          <a:prstGeom prst="rect">
            <a:avLst/>
          </a:prstGeom>
          <a:solidFill>
            <a:srgbClr val="EF7F1A"/>
          </a:solidFill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CEF56F-3877-91F8-EAF9-B378B0B1A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0" y="5808196"/>
            <a:ext cx="1339260" cy="78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1FA0F78-B1EC-88EA-7D5B-4C8314A54BB1}"/>
              </a:ext>
            </a:extLst>
          </p:cNvPr>
          <p:cNvSpPr txBox="1"/>
          <p:nvPr/>
        </p:nvSpPr>
        <p:spPr>
          <a:xfrm>
            <a:off x="1325461" y="157208"/>
            <a:ext cx="999548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3750" b="1" dirty="0">
                <a:solidFill>
                  <a:srgbClr val="FF9900"/>
                </a:solidFill>
                <a:latin typeface="Carlito" panose="020F0502020204030204"/>
                <a:ea typeface="Microsoft JhengHei" panose="020B0604030504040204" pitchFamily="34" charset="-120"/>
                <a:cs typeface="+mn-cs"/>
              </a:rPr>
              <a:t>Das Besondere der Wirtschaftsschule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DD9DAA3-7BAE-13B3-5F8D-ACDA88F8A5E6}"/>
              </a:ext>
            </a:extLst>
          </p:cNvPr>
          <p:cNvGrpSpPr/>
          <p:nvPr/>
        </p:nvGrpSpPr>
        <p:grpSpPr>
          <a:xfrm>
            <a:off x="1482040" y="989639"/>
            <a:ext cx="4534476" cy="564147"/>
            <a:chOff x="1740716" y="1364410"/>
            <a:chExt cx="4534476" cy="564147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1B6AB005-D25D-9BCB-AB2E-FDEE6561E50E}"/>
                </a:ext>
              </a:extLst>
            </p:cNvPr>
            <p:cNvSpPr/>
            <p:nvPr/>
          </p:nvSpPr>
          <p:spPr>
            <a:xfrm>
              <a:off x="1740716" y="1364410"/>
              <a:ext cx="4534476" cy="564147"/>
            </a:xfrm>
            <a:prstGeom prst="rect">
              <a:avLst/>
            </a:prstGeom>
            <a:solidFill>
              <a:srgbClr val="EF7F1A"/>
            </a:solidFill>
            <a:ln>
              <a:solidFill>
                <a:srgbClr val="EF7F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40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753DFFB-1EB1-EC6E-0312-2A6C8F2AC53E}"/>
                </a:ext>
              </a:extLst>
            </p:cNvPr>
            <p:cNvSpPr txBox="1"/>
            <p:nvPr/>
          </p:nvSpPr>
          <p:spPr>
            <a:xfrm>
              <a:off x="1816024" y="1438734"/>
              <a:ext cx="39446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100" dirty="0">
                  <a:solidFill>
                    <a:srgbClr val="FFFF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Die Wirtschaftsschule…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571BA137-371C-E77B-EC65-F8214102A9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" b="2406"/>
          <a:stretch/>
        </p:blipFill>
        <p:spPr>
          <a:xfrm flipH="1">
            <a:off x="9710257" y="340809"/>
            <a:ext cx="2289657" cy="14586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70558FB-1F55-5AB6-63CF-821DE16E74AD}"/>
              </a:ext>
            </a:extLst>
          </p:cNvPr>
          <p:cNvSpPr txBox="1"/>
          <p:nvPr/>
        </p:nvSpPr>
        <p:spPr>
          <a:xfrm>
            <a:off x="1482040" y="2603357"/>
            <a:ext cx="10607383" cy="944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bietet in den letzten beiden Schuljahren im Bereich Wirtschaft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Wahlpflichtmodule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in Kooperation mit Praxisunternehmen – jede*r Schüler*in kann damit sehr </a:t>
            </a:r>
            <a:r>
              <a:rPr lang="de-DE" sz="15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individuelle Interessensgebiete </a:t>
            </a:r>
            <a:r>
              <a:rPr lang="de-DE" sz="15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verfolgen.</a:t>
            </a:r>
          </a:p>
        </p:txBody>
      </p:sp>
    </p:spTree>
    <p:extLst>
      <p:ext uri="{BB962C8B-B14F-4D97-AF65-F5344CB8AC3E}">
        <p14:creationId xmlns:p14="http://schemas.microsoft.com/office/powerpoint/2010/main" val="4109455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Microsoft Office PowerPoint</Application>
  <PresentationFormat>Breitbild</PresentationFormat>
  <Paragraphs>97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7" baseType="lpstr">
      <vt:lpstr>Microsoft JhengHei</vt:lpstr>
      <vt:lpstr>Arial</vt:lpstr>
      <vt:lpstr>Calibri</vt:lpstr>
      <vt:lpstr>Calibri Light</vt:lpstr>
      <vt:lpstr>Carlito</vt:lpstr>
      <vt:lpstr>Century Gothic</vt:lpstr>
      <vt:lpstr>Gill Sans Nova Light</vt:lpstr>
      <vt:lpstr>Sabon MT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Lisanne Sedlmeier</dc:creator>
  <cp:lastModifiedBy>Lisanne Sedlmeier</cp:lastModifiedBy>
  <cp:revision>42</cp:revision>
  <dcterms:created xsi:type="dcterms:W3CDTF">2023-10-14T18:49:33Z</dcterms:created>
  <dcterms:modified xsi:type="dcterms:W3CDTF">2023-11-15T16:37:59Z</dcterms:modified>
</cp:coreProperties>
</file>