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63" r:id="rId7"/>
    <p:sldId id="271" r:id="rId8"/>
    <p:sldId id="268" r:id="rId9"/>
    <p:sldId id="261" r:id="rId10"/>
    <p:sldId id="258" r:id="rId11"/>
    <p:sldId id="270" r:id="rId12"/>
    <p:sldId id="273" r:id="rId13"/>
    <p:sldId id="272" r:id="rId14"/>
    <p:sldId id="274" r:id="rId15"/>
    <p:sldId id="262" r:id="rId16"/>
    <p:sldId id="275" r:id="rId17"/>
    <p:sldId id="265" r:id="rId18"/>
    <p:sldId id="264" r:id="rId19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6357" autoAdjust="0"/>
  </p:normalViewPr>
  <p:slideViewPr>
    <p:cSldViewPr snapToGrid="0">
      <p:cViewPr varScale="1">
        <p:scale>
          <a:sx n="107" d="100"/>
          <a:sy n="107" d="100"/>
        </p:scale>
        <p:origin x="700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1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045D6DB-2694-44A4-9FCD-DB42297BCA37}" type="datetime1">
              <a:rPr lang="de-DE" smtClean="0"/>
              <a:t>16.11.2023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B9A182-19DB-40D4-B83D-3F8DED4B1E56}" type="datetime1">
              <a:rPr lang="de-DE" noProof="0" smtClean="0"/>
              <a:t>16.11.2023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de-DE" noProof="0" smtClean="0"/>
              <a:t>1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08466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de-DE" noProof="0" smtClean="0"/>
              <a:t>2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97231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de-DE" noProof="0" smtClean="0"/>
              <a:t>3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4741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de-DE" noProof="0" smtClean="0"/>
              <a:t>6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61606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de-DE" noProof="0" smtClean="0"/>
              <a:t>7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079590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de-DE" noProof="0" smtClean="0"/>
              <a:t>8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2863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de-DE" noProof="0" smtClean="0"/>
              <a:t>12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069785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de-DE" noProof="0" smtClean="0"/>
              <a:t>14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43480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de-DE" noProof="0" smtClean="0"/>
              <a:t>15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2362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fik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3" name="Untertitel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MASTER DURCH KLICKEN BEARBEITEN</a:t>
            </a:r>
          </a:p>
        </p:txBody>
      </p:sp>
      <p:sp>
        <p:nvSpPr>
          <p:cNvPr id="42" name="Bildplatzhalt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 der</a:t>
            </a:r>
            <a:br>
              <a:rPr lang="de-DE" noProof="0"/>
            </a:br>
            <a:r>
              <a:rPr lang="de-DE" noProof="0"/>
              <a:t>Präsentation</a:t>
            </a:r>
          </a:p>
        </p:txBody>
      </p:sp>
      <p:sp>
        <p:nvSpPr>
          <p:cNvPr id="45" name="Textplatzhalt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MONAT</a:t>
            </a:r>
            <a:br>
              <a:rPr lang="de-DE" noProof="0"/>
            </a:br>
            <a:r>
              <a:rPr lang="de-DE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schö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fik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Vielen Dank!</a:t>
            </a:r>
          </a:p>
        </p:txBody>
      </p:sp>
      <p:grpSp>
        <p:nvGrpSpPr>
          <p:cNvPr id="23" name="Grafik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30" name="Bildplatzhalt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fik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 der</a:t>
            </a:r>
            <a:br>
              <a:rPr lang="de-DE" noProof="0"/>
            </a:br>
            <a:r>
              <a:rPr lang="de-DE" noProof="0"/>
              <a:t>Präsentation</a:t>
            </a:r>
          </a:p>
        </p:txBody>
      </p:sp>
      <p:sp>
        <p:nvSpPr>
          <p:cNvPr id="23" name="Untertitel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grpSp>
        <p:nvGrpSpPr>
          <p:cNvPr id="31" name="Grafik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25" name="Grafik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 noProof="0"/>
              <a:t>TT.MM.20XX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8" name="Grafik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Trennlinienfolie</a:t>
            </a:r>
          </a:p>
        </p:txBody>
      </p:sp>
      <p:grpSp>
        <p:nvGrpSpPr>
          <p:cNvPr id="26" name="Grafik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25" name="Grafik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 noProof="0"/>
              <a:t>TT.MM.20XX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8" name="Grafik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grpSp>
        <p:nvGrpSpPr>
          <p:cNvPr id="26" name="Grafik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Titelmasterformat durch Klicken bearbeiten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25" name="Grafik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 noProof="0"/>
              <a:t>TT.MM.20XX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8" name="Grafik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grpSp>
        <p:nvGrpSpPr>
          <p:cNvPr id="26" name="Grafik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Titelmasterformat durch Klicken bearbeiten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25" name="Grafik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 noProof="0"/>
              <a:t>TT.MM.20XX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8" name="Grafik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grpSp>
        <p:nvGrpSpPr>
          <p:cNvPr id="26" name="Grafik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Titelmasterformat durch Klicken bearbeiten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20" name="Inhaltsplatzhalt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6" name="Grafik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7" name="Grafik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gramm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6" name="Grafik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7" name="Grafik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7" name="Bildplatzhalt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25" name="Grafik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 noProof="0"/>
              <a:t>TT.MM.20XX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8" name="Grafik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grpSp>
        <p:nvGrpSpPr>
          <p:cNvPr id="26" name="Grafik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 noProof="0"/>
              <a:t>TT.MM.20XX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de-DE" noProof="0" smtClean="0"/>
              <a:t>‹Nr.›</a:t>
            </a:fld>
            <a:endParaRPr lang="de-DE" noProof="0"/>
          </a:p>
        </p:txBody>
      </p:sp>
      <p:grpSp>
        <p:nvGrpSpPr>
          <p:cNvPr id="26" name="Grafik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 mi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grpSp>
        <p:nvGrpSpPr>
          <p:cNvPr id="31" name="Grafik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25" name="Grafik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 noProof="0"/>
              <a:t>TT.MM.20XX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792283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8" name="Grafik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Trennlinienfolie</a:t>
            </a:r>
          </a:p>
        </p:txBody>
      </p:sp>
      <p:grpSp>
        <p:nvGrpSpPr>
          <p:cNvPr id="26" name="Grafik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e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fik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23" name="Textplatzhalt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1</a:t>
            </a:r>
          </a:p>
        </p:txBody>
      </p:sp>
      <p:sp>
        <p:nvSpPr>
          <p:cNvPr id="26" name="Textplatzhalt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33" name="Textplatzhalt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2</a:t>
            </a:r>
          </a:p>
        </p:txBody>
      </p:sp>
      <p:sp>
        <p:nvSpPr>
          <p:cNvPr id="34" name="Textplatzhalt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37" name="Textplatzhalt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3</a:t>
            </a:r>
          </a:p>
        </p:txBody>
      </p:sp>
      <p:sp>
        <p:nvSpPr>
          <p:cNvPr id="38" name="Textplatzhalt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0" name="Textplatzhalt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3" name="Textplatzhalt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5" name="Textplatzhalt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6" name="Textplatzhalt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8" name="Textplatzhalt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9" name="Textplatzhalt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0" name="Textplatzhalt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5" name="Bildplatzhalt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56" name="Bildplatzhalt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57" name="Bildplatzhalt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58" name="Bildplatzhalt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So verwenden Sie diese Vorlage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fik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 noProof="0"/>
              <a:t>TT.MM.20XX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2865600" cy="365125"/>
          </a:xfrm>
        </p:spPr>
        <p:txBody>
          <a:bodyPr lIns="0" rtlCol="0"/>
          <a:lstStyle/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10" name="Grafik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1" name="Grafik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Textlayout 1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grpSp>
        <p:nvGrpSpPr>
          <p:cNvPr id="19" name="Grafik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fik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 noProof="0"/>
              <a:t>TT.MM.20XX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de-DE" noProof="0" smtClean="0"/>
              <a:t>‹Nr.›</a:t>
            </a:fld>
            <a:endParaRPr lang="de-DE" noProof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fik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12" name="Grafik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Textlayout 2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20" name="Textplatzhalt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grpSp>
        <p:nvGrpSpPr>
          <p:cNvPr id="22" name="Grafik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27" name="Bildplatzhalt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fik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Titel Abschnitt 1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10" name="Grafik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1" name="Grafik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Vergleich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Titel Abschnitt 1</a:t>
            </a:r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6" name="Grafik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7" name="Grafik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Diagrammfolie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23" name="Diagrammplatzhalt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de-DE" noProof="0"/>
              <a:t>Diagramm durch Klicken auf das Symbol hinzufügen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6" name="Grafik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7" name="Grafik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Tabellenfolie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5" name="Tabellenplatzhalt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de-DE" noProof="0"/>
              <a:t>Tabelle durch Klicken auf das Symbol hinzufügen</a:t>
            </a:r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fik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de-DE" noProof="0" smtClean="0"/>
              <a:t>‹Nr.›</a:t>
            </a:fld>
            <a:endParaRPr lang="de-DE" noProof="0"/>
          </a:p>
        </p:txBody>
      </p:sp>
      <p:grpSp>
        <p:nvGrpSpPr>
          <p:cNvPr id="9" name="Grafik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de-DE" noProof="0"/>
              <a:t>TEXTMASTERFORMATE BEARBEITEN</a:t>
            </a:r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25" name="Titel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Großes Bild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fik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13" name="Medienplatzhalt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de-DE" noProof="0"/>
              <a:t>Medien durch Klicken auf das Symbol hinzufügen</a:t>
            </a:r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de-DE" noProof="0"/>
              <a:t> </a:t>
            </a: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de-DE" noProof="0"/>
              <a:t>TT.MM.20XX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6" y="5945824"/>
            <a:ext cx="28643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2" y="5945824"/>
            <a:ext cx="7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de-de/article/bearbeiten-einer-pr%c3%a4sentation-ff353d37-742a-4aa8-8bdd-6b1f488127a2?omkt=de-DE&amp;ui=de-DE&amp;rs=de-DE&amp;ad=D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/>
        </p:blipFill>
        <p:spPr>
          <a:xfrm rot="198357">
            <a:off x="511113" y="1115082"/>
            <a:ext cx="5208610" cy="5314602"/>
          </a:xfr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 dirty="0"/>
              <a:t>Nov.</a:t>
            </a:r>
            <a:br>
              <a:rPr lang="de-DE" dirty="0"/>
            </a:br>
            <a:r>
              <a:rPr lang="de-DE"/>
              <a:t>2023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e-DE" dirty="0"/>
              <a:t>Mittelschule Situlistr. 87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de-DE" dirty="0"/>
              <a:t>5. – 10. Jahrgangsstufe</a:t>
            </a: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28D1349-0969-42A3-A381-86F0B91A7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dirty="0"/>
              <a:t>Von nichts kommt nichts!</a:t>
            </a:r>
            <a:endParaRPr lang="de-DE" noProof="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765BEF0-DDFA-49E8-9737-E719072C8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de-DE" noProof="0" smtClean="0"/>
              <a:t>10</a:t>
            </a:fld>
            <a:endParaRPr lang="de-DE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8F15B2B-6DBA-43CB-ABB5-3EF8F15E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Abschlüsse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400259E-493A-44B9-B298-04D0079FD2DA}"/>
              </a:ext>
            </a:extLst>
          </p:cNvPr>
          <p:cNvSpPr txBox="1"/>
          <p:nvPr/>
        </p:nvSpPr>
        <p:spPr>
          <a:xfrm>
            <a:off x="2885813" y="1585519"/>
            <a:ext cx="8003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Einfacher Mittelschulabschluss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200" dirty="0"/>
              <a:t>Bestanden, wenn Jahreszeugnis 9. Klasse einen Schnitt von mindestens 4,0 aufweist.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0CD13D2-3A27-44FB-887F-60B8D75D428F}"/>
              </a:ext>
            </a:extLst>
          </p:cNvPr>
          <p:cNvSpPr txBox="1"/>
          <p:nvPr/>
        </p:nvSpPr>
        <p:spPr>
          <a:xfrm>
            <a:off x="2881706" y="2717935"/>
            <a:ext cx="8086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Qualifizierender Mittelschulabschluss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70C0"/>
                </a:solidFill>
              </a:rPr>
              <a:t>Bestanden, wenn Zeugnisnoten + Noten in Zusatzprüfung einen Schnitt von mindestens 3,0 aufweisen. 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rgbClr val="0070C0"/>
                </a:solidFill>
              </a:rPr>
              <a:t>Einstieg ins Berufsleben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rgbClr val="0070C0"/>
                </a:solidFill>
              </a:rPr>
              <a:t>Sprungbrett, um die Schullaufbahn fortzusetzen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endParaRPr lang="de-DE" sz="2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A853CC-ABF0-4ADC-A617-33D6681028A4}"/>
              </a:ext>
            </a:extLst>
          </p:cNvPr>
          <p:cNvSpPr txBox="1"/>
          <p:nvPr/>
        </p:nvSpPr>
        <p:spPr>
          <a:xfrm>
            <a:off x="2881706" y="4502501"/>
            <a:ext cx="8003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Mittlerer Bildungsabschluss (10. Klasse)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tx1">
                    <a:lumMod val="50000"/>
                  </a:schemeClr>
                </a:solidFill>
              </a:rPr>
              <a:t>Bestanden, wenn Zeugnisnoten + Noten in Zusatzprüfung einen Schnitt von mindestens 4,0 aufweisen</a:t>
            </a:r>
            <a:r>
              <a:rPr lang="de-DE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12997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C877992-72C9-4452-9B5A-DFC2FC39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 dirty="0"/>
              <a:t>Der Weg ist das Ziel!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272D2FD-8674-4773-B534-2228D8DA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de-DE" noProof="0" smtClean="0"/>
              <a:t>11</a:t>
            </a:fld>
            <a:endParaRPr lang="de-DE" noProof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8B54DF5F-BE63-4016-9635-2D5224433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7050" y="1375257"/>
            <a:ext cx="5934903" cy="3943900"/>
          </a:xfr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17BF546-A232-4758-9627-4CC874F90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7372" y="3347207"/>
            <a:ext cx="3932237" cy="1181828"/>
          </a:xfrm>
        </p:spPr>
        <p:txBody>
          <a:bodyPr>
            <a:normAutofit/>
          </a:bodyPr>
          <a:lstStyle/>
          <a:p>
            <a:r>
              <a:rPr lang="de-DE" sz="3200" b="1" dirty="0"/>
              <a:t>Übertrittsregelungen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9E530D6-59A1-4BB1-A535-A63A1A124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4. Der M-Zug an der Mittelschule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9C45552-51E3-48C2-86EA-2D2F7228ABFD}"/>
              </a:ext>
            </a:extLst>
          </p:cNvPr>
          <p:cNvSpPr txBox="1"/>
          <p:nvPr/>
        </p:nvSpPr>
        <p:spPr>
          <a:xfrm>
            <a:off x="5950052" y="1839174"/>
            <a:ext cx="155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Notendurchschnitt</a:t>
            </a:r>
            <a:r>
              <a:rPr lang="de-DE" sz="1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Mathematik,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Deutsch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Englisch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F9FD717-9530-434F-9BA6-621710ED85CF}"/>
              </a:ext>
            </a:extLst>
          </p:cNvPr>
          <p:cNvSpPr txBox="1"/>
          <p:nvPr/>
        </p:nvSpPr>
        <p:spPr>
          <a:xfrm>
            <a:off x="5950052" y="3069559"/>
            <a:ext cx="155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Notendurchschnitt</a:t>
            </a:r>
            <a:r>
              <a:rPr lang="de-DE" sz="1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Mathematik,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Deutsch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Englisch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D26BECA-D4A4-4264-A6B3-1622E9359B27}"/>
              </a:ext>
            </a:extLst>
          </p:cNvPr>
          <p:cNvSpPr txBox="1"/>
          <p:nvPr/>
        </p:nvSpPr>
        <p:spPr>
          <a:xfrm>
            <a:off x="5950052" y="4299944"/>
            <a:ext cx="155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Notendurchschnitt</a:t>
            </a:r>
            <a:r>
              <a:rPr lang="de-DE" sz="1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Mathematik,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Deutsch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Englisch</a:t>
            </a:r>
          </a:p>
        </p:txBody>
      </p:sp>
    </p:spTree>
    <p:extLst>
      <p:ext uri="{BB962C8B-B14F-4D97-AF65-F5344CB8AC3E}">
        <p14:creationId xmlns:p14="http://schemas.microsoft.com/office/powerpoint/2010/main" val="2978691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6" y="5945824"/>
            <a:ext cx="3904056" cy="365125"/>
          </a:xfrm>
        </p:spPr>
        <p:txBody>
          <a:bodyPr rtlCol="0"/>
          <a:lstStyle/>
          <a:p>
            <a:pPr rtl="0"/>
            <a:r>
              <a:rPr lang="de-DE" dirty="0"/>
              <a:t>Dort bleiben, wo man sich wohl fühlt.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de-DE" smtClean="0"/>
              <a:pPr rtl="0"/>
              <a:t>12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43281" y="2756805"/>
            <a:ext cx="3273711" cy="2326923"/>
          </a:xfrm>
        </p:spPr>
        <p:txBody>
          <a:bodyPr rtlCol="0">
            <a:noAutofit/>
          </a:bodyPr>
          <a:lstStyle/>
          <a:p>
            <a:pPr rtl="0"/>
            <a:r>
              <a:rPr lang="de-DE" sz="2400" dirty="0"/>
              <a:t>Warum an der Mittelschule bleiben und nicht in die Real- oder Wirtschaftsschule wechseln?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 sz="2400" dirty="0"/>
              <a:t>4. Der M-Zug an der Mittelschule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B3E772E-8497-489E-87F5-EAC60AEF23C0}"/>
              </a:ext>
            </a:extLst>
          </p:cNvPr>
          <p:cNvSpPr>
            <a:spLocks noChangeArrowheads="1"/>
          </p:cNvSpPr>
          <p:nvPr/>
        </p:nvSpPr>
        <p:spPr bwMode="auto">
          <a:xfrm rot="21229080">
            <a:off x="3717246" y="259116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Klassenlehrerprinzip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811FA1A0-F88E-4642-B0AE-26C39DE9D3DA}"/>
              </a:ext>
            </a:extLst>
          </p:cNvPr>
          <p:cNvSpPr>
            <a:spLocks noChangeArrowheads="1"/>
          </p:cNvSpPr>
          <p:nvPr/>
        </p:nvSpPr>
        <p:spPr bwMode="auto">
          <a:xfrm rot="21229080">
            <a:off x="3993149" y="1117753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vertraute Unterrichtsmethoden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D16191BF-8EE0-450F-B84F-D89232106147}"/>
              </a:ext>
            </a:extLst>
          </p:cNvPr>
          <p:cNvSpPr>
            <a:spLocks noChangeArrowheads="1"/>
          </p:cNvSpPr>
          <p:nvPr/>
        </p:nvSpPr>
        <p:spPr bwMode="auto">
          <a:xfrm rot="21229080">
            <a:off x="3993149" y="1951897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verstärkte Praxis- und Berufsorientierung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E6076FA0-CEA0-4065-9432-FBD662AA0B94}"/>
              </a:ext>
            </a:extLst>
          </p:cNvPr>
          <p:cNvSpPr>
            <a:spLocks noChangeArrowheads="1"/>
          </p:cNvSpPr>
          <p:nvPr/>
        </p:nvSpPr>
        <p:spPr bwMode="auto">
          <a:xfrm rot="21229080">
            <a:off x="3993149" y="2810534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kein Wechsel der Schulart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3BC1124A-B098-4923-B56C-0A141BCA6DB7}"/>
              </a:ext>
            </a:extLst>
          </p:cNvPr>
          <p:cNvSpPr>
            <a:spLocks noChangeArrowheads="1"/>
          </p:cNvSpPr>
          <p:nvPr/>
        </p:nvSpPr>
        <p:spPr bwMode="auto">
          <a:xfrm rot="21229080">
            <a:off x="3993150" y="356129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Schule im Nahraum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B8978D3-ADF6-47E4-9D91-050BE3BE2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6" y="5945824"/>
            <a:ext cx="4810066" cy="365125"/>
          </a:xfrm>
        </p:spPr>
        <p:txBody>
          <a:bodyPr/>
          <a:lstStyle/>
          <a:p>
            <a:pPr rtl="0"/>
            <a:r>
              <a:rPr lang="de-DE" noProof="0" dirty="0"/>
              <a:t>Nur wer motiviert ist und bleibt, der lernt!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0F20E3D-58AC-4214-BA4C-917482945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de-DE" noProof="0" smtClean="0"/>
              <a:t>13</a:t>
            </a:fld>
            <a:endParaRPr lang="de-DE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E458FFA-780C-40B3-B74D-5E25958F7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962" y="354460"/>
            <a:ext cx="4391191" cy="1333755"/>
          </a:xfrm>
        </p:spPr>
        <p:txBody>
          <a:bodyPr/>
          <a:lstStyle/>
          <a:p>
            <a:r>
              <a:rPr lang="de-DE" dirty="0"/>
              <a:t>Appell zur Schulartwahl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A8CF190-74B6-4BAC-995C-036BD9D92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6961" y="1768588"/>
            <a:ext cx="10011241" cy="4177236"/>
          </a:xfrm>
        </p:spPr>
        <p:txBody>
          <a:bodyPr/>
          <a:lstStyle/>
          <a:p>
            <a:pPr eaLnBrk="1" hangingPunct="1"/>
            <a:r>
              <a:rPr lang="de-DE" altLang="de-DE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 Urteil der Lehrkräfte der abgebenden Schule Beachtung schenken:</a:t>
            </a:r>
            <a:br>
              <a:rPr lang="de-DE" altLang="de-DE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altLang="de-DE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bei den Noten</a:t>
            </a:r>
            <a:br>
              <a:rPr lang="de-DE" altLang="de-DE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altLang="de-DE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im Beratungsgespräch</a:t>
            </a:r>
            <a:br>
              <a:rPr lang="de-DE" altLang="de-DE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altLang="de-DE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beim Pädagogischen Wortgutachten</a:t>
            </a:r>
          </a:p>
          <a:p>
            <a:pPr eaLnBrk="1" hangingPunct="1"/>
            <a:r>
              <a:rPr lang="de-DE" altLang="de-DE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Kinder/Jugendlichen gut beobachten, </a:t>
            </a:r>
            <a:br>
              <a:rPr lang="de-DE" altLang="de-DE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altLang="de-DE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d.h. ihren Anlagen, Fähigkeiten und Neigungen Beachtung schenken</a:t>
            </a:r>
          </a:p>
          <a:p>
            <a:pPr eaLnBrk="1" hangingPunct="1"/>
            <a:r>
              <a:rPr lang="de-DE" alt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Vermeidung permanenter Enttäuschungen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3716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09015"/>
            <a:ext cx="4391191" cy="1325563"/>
          </a:xfrm>
        </p:spPr>
        <p:txBody>
          <a:bodyPr rtlCol="0">
            <a:normAutofit/>
          </a:bodyPr>
          <a:lstStyle/>
          <a:p>
            <a:pPr rtl="0">
              <a:lnSpc>
                <a:spcPct val="80000"/>
              </a:lnSpc>
            </a:pPr>
            <a:r>
              <a:rPr lang="de-DE" sz="3600" dirty="0"/>
              <a:t>Unsere Homepage</a:t>
            </a:r>
          </a:p>
        </p:txBody>
      </p:sp>
      <p:sp>
        <p:nvSpPr>
          <p:cNvPr id="8" name="Textfeld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413302" y="2828620"/>
            <a:ext cx="10146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de-DE" sz="6000" u="sng" dirty="0">
                <a:solidFill>
                  <a:srgbClr val="0070C0"/>
                </a:solidFill>
              </a:rPr>
              <a:t>http://www.mssituli.musin.de/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Vielen Dank!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de-DE" dirty="0"/>
              <a:t>Johannes Walter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856" r="14856"/>
          <a:stretch/>
        </p:blipFill>
        <p:spPr>
          <a:xfrm>
            <a:off x="-1600" y="1096296"/>
            <a:ext cx="6052552" cy="5259842"/>
          </a:xfr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Unsere Schule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9120" y="5980695"/>
            <a:ext cx="2992181" cy="365125"/>
          </a:xfrm>
        </p:spPr>
        <p:txBody>
          <a:bodyPr rtlCol="0"/>
          <a:lstStyle/>
          <a:p>
            <a:pPr rtl="0"/>
            <a:r>
              <a:rPr lang="de-DE" dirty="0"/>
              <a:t>Unser Altbau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800AD4AC-EE7F-408C-A3BE-6EF3FDD70D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525" r="25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CBB0E29-92A6-431C-A0AB-C515EEE79B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Kurzer Überblick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/>
              <a:t>Spaß an der Schule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de-DE" smtClean="0"/>
              <a:t>3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 dirty="0"/>
              <a:t>Schuldaten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723E7B0-BF49-4148-B475-76BA364633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545350"/>
          </a:xfrm>
        </p:spPr>
        <p:txBody>
          <a:bodyPr/>
          <a:lstStyle/>
          <a:p>
            <a:r>
              <a:rPr lang="de-DE" dirty="0"/>
              <a:t>32 Lehrkräfte</a:t>
            </a:r>
          </a:p>
          <a:p>
            <a:r>
              <a:rPr lang="de-DE" dirty="0"/>
              <a:t>ca. 300 Schüler</a:t>
            </a:r>
          </a:p>
          <a:p>
            <a:r>
              <a:rPr lang="de-DE" dirty="0"/>
              <a:t>13 Klassen</a:t>
            </a:r>
          </a:p>
          <a:p>
            <a:r>
              <a:rPr lang="de-DE" dirty="0"/>
              <a:t>1 Schulsozialarbeiterin</a:t>
            </a:r>
          </a:p>
          <a:p>
            <a:r>
              <a:rPr lang="de-DE" dirty="0"/>
              <a:t>1 JADE-Fachkraft</a:t>
            </a:r>
          </a:p>
          <a:p>
            <a:r>
              <a:rPr lang="de-DE" dirty="0"/>
              <a:t>3 Schulgebäude</a:t>
            </a:r>
          </a:p>
          <a:p>
            <a:r>
              <a:rPr lang="de-DE" dirty="0"/>
              <a:t>1 Aula</a:t>
            </a:r>
          </a:p>
          <a:p>
            <a:r>
              <a:rPr lang="de-DE" dirty="0"/>
              <a:t>2 Turnhallen und 1 Sportplatz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E689EC6A-C08E-4F0F-8D59-FCE4B7998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1016">
            <a:off x="6394708" y="423966"/>
            <a:ext cx="4562272" cy="510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2A5B75E-6A96-4518-AF98-853D513CC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 dirty="0"/>
              <a:t>So sieht‘s aus!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89F2E27-FF3E-4736-AD0C-C78FE809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de-DE" noProof="0" smtClean="0"/>
              <a:t>4</a:t>
            </a:fld>
            <a:endParaRPr lang="de-DE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53D5D29-7C16-43F0-B596-4E4EEE0DF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Vortragsinhalte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96B1A55-C16B-4C6E-BB75-F2B1005CE242}"/>
              </a:ext>
            </a:extLst>
          </p:cNvPr>
          <p:cNvSpPr txBox="1"/>
          <p:nvPr/>
        </p:nvSpPr>
        <p:spPr>
          <a:xfrm rot="20767769">
            <a:off x="4301641" y="1594236"/>
            <a:ext cx="92867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de-DE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Bayrisches Schulsystem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bietet die Mittelschule als weiterführende Schule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de-DE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Abschlüsse an der Mittelschule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M-Zug an der Mittelschule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225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51DF6F2-B2A0-4CB6-8AE7-438F555AB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2334" y="0"/>
            <a:ext cx="6216241" cy="6702804"/>
          </a:xfr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F80C0E9-86A9-452A-B939-07E502136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3023211" cy="365125"/>
          </a:xfrm>
        </p:spPr>
        <p:txBody>
          <a:bodyPr/>
          <a:lstStyle/>
          <a:p>
            <a:pPr rtl="0"/>
            <a:r>
              <a:rPr lang="de-DE" noProof="0" dirty="0"/>
              <a:t>Viele Wege führen zum Ziel!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492F5A3-01A7-4809-8416-8A7FF609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de-DE" noProof="0" smtClean="0"/>
              <a:t>5</a:t>
            </a:fld>
            <a:endParaRPr lang="de-DE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07D62F5-0576-4D3E-858D-E6459BCF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Bayrisches Schulsystem</a:t>
            </a:r>
          </a:p>
        </p:txBody>
      </p:sp>
    </p:spTree>
    <p:extLst>
      <p:ext uri="{BB962C8B-B14F-4D97-AF65-F5344CB8AC3E}">
        <p14:creationId xmlns:p14="http://schemas.microsoft.com/office/powerpoint/2010/main" val="1672523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700784"/>
          </a:xfrm>
        </p:spPr>
        <p:txBody>
          <a:bodyPr tIns="180000" bIns="108000" rtlCol="0">
            <a:normAutofit/>
          </a:bodyPr>
          <a:lstStyle/>
          <a:p>
            <a:pPr rtl="0"/>
            <a:r>
              <a:rPr lang="de-DE" sz="2800" dirty="0"/>
              <a:t>Was macht die Schulform aus?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/>
              <a:t>Schüler dort abholen, wo sie stehen!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de-DE" smtClean="0"/>
              <a:t>6</a:t>
            </a:fld>
            <a:endParaRPr lang="de-DE"/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6E120C17-A722-448C-AD73-86596D7D7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838200" y="842963"/>
            <a:ext cx="3960813" cy="1062037"/>
          </a:xfrm>
        </p:spPr>
        <p:txBody>
          <a:bodyPr rtlCol="0">
            <a:noAutofit/>
          </a:bodyPr>
          <a:lstStyle/>
          <a:p>
            <a:pPr rtl="0"/>
            <a:r>
              <a:rPr lang="de-DE" sz="2600" dirty="0"/>
              <a:t>2. Was bieten Mittelschulen?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2CD5450-3A40-4C3D-BD9B-6F27E7F2D401}"/>
              </a:ext>
            </a:extLst>
          </p:cNvPr>
          <p:cNvSpPr txBox="1"/>
          <p:nvPr/>
        </p:nvSpPr>
        <p:spPr>
          <a:xfrm>
            <a:off x="5497184" y="975474"/>
            <a:ext cx="578358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70C0"/>
                </a:solidFill>
              </a:rPr>
              <a:t>Grundlegende Allgemeinbildung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Praxisbezogenes Wissen und Können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70C0"/>
                </a:solidFill>
              </a:rPr>
              <a:t>Schülergerechter Unterricht durch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rgbClr val="0070C0"/>
                </a:solidFill>
              </a:rPr>
              <a:t>Klassenleiterprinzip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rgbClr val="0070C0"/>
                </a:solidFill>
              </a:rPr>
              <a:t>Moderne Unterrichtsformen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Individuelle Förderung durch Differenzierungsstunden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70C0"/>
                </a:solidFill>
              </a:rPr>
              <a:t>Übungs- und Wiederholungseinheiten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2442380"/>
            <a:ext cx="2154561" cy="384710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de-DE" dirty="0"/>
              <a:t>Berufsvorbereitung:</a:t>
            </a:r>
          </a:p>
        </p:txBody>
      </p:sp>
      <p:pic>
        <p:nvPicPr>
          <p:cNvPr id="17" name="Bildplatzhalter 16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 rot="720000">
            <a:off x="6781588" y="91039"/>
            <a:ext cx="3781784" cy="5472101"/>
          </a:xfr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3090504" cy="365125"/>
          </a:xfrm>
        </p:spPr>
        <p:txBody>
          <a:bodyPr rtlCol="0"/>
          <a:lstStyle/>
          <a:p>
            <a:pPr rtl="0"/>
            <a:r>
              <a:rPr lang="de-DE" dirty="0"/>
              <a:t>Gemeinsam zum Ziel!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de-DE" smtClean="0"/>
              <a:pPr rtl="0"/>
              <a:t>7</a:t>
            </a:fld>
            <a:endParaRPr lang="de-DE"/>
          </a:p>
        </p:txBody>
      </p:sp>
      <p:sp>
        <p:nvSpPr>
          <p:cNvPr id="10" name="Titel 4">
            <a:extLst>
              <a:ext uri="{FF2B5EF4-FFF2-40B4-BE49-F238E27FC236}">
                <a16:creationId xmlns:a16="http://schemas.microsoft.com/office/drawing/2014/main" id="{6A3004A4-0284-41D0-A690-28FFC9004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846138" y="974725"/>
            <a:ext cx="3933825" cy="735013"/>
          </a:xfrm>
        </p:spPr>
        <p:txBody>
          <a:bodyPr rtlCol="0">
            <a:noAutofit/>
          </a:bodyPr>
          <a:lstStyle/>
          <a:p>
            <a:pPr rtl="0"/>
            <a:r>
              <a:rPr lang="de-DE" sz="2600" dirty="0"/>
              <a:t>2. Was bieten Mittelschulen?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32F1B44-0628-4F14-89B0-EC318E5F8A5F}"/>
              </a:ext>
            </a:extLst>
          </p:cNvPr>
          <p:cNvSpPr txBox="1"/>
          <p:nvPr/>
        </p:nvSpPr>
        <p:spPr>
          <a:xfrm>
            <a:off x="236258" y="2827089"/>
            <a:ext cx="49481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000" dirty="0"/>
              <a:t>Unterrichtsfach: Wirtschaft und Beruf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70C0"/>
                </a:solidFill>
              </a:rPr>
              <a:t>arbeitspraktische Fächer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de-DE" altLang="de-DE" sz="2000" dirty="0">
                <a:solidFill>
                  <a:srgbClr val="0070C0"/>
                </a:solidFill>
              </a:rPr>
              <a:t>Ernährung und Soziales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de-DE" altLang="de-DE" sz="2000" dirty="0">
                <a:solidFill>
                  <a:srgbClr val="0070C0"/>
                </a:solidFill>
              </a:rPr>
              <a:t>Wirtschaft und Kommunikation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de-DE" altLang="de-DE" sz="2000" dirty="0">
                <a:solidFill>
                  <a:srgbClr val="0070C0"/>
                </a:solidFill>
              </a:rPr>
              <a:t>Technik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000" dirty="0"/>
              <a:t>Berufserkundungstag (7. Klasse)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70C0"/>
                </a:solidFill>
              </a:rPr>
              <a:t>Betriebspraktikum (8. und 9. Klasse)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000" dirty="0"/>
              <a:t>Betriebserkundungen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70C0"/>
                </a:solidFill>
              </a:rPr>
              <a:t>Berufsberatung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JADE-Fachkraft</a:t>
            </a:r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/>
              <a:t>Gemeinsam Spaß haben!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de-DE" smtClean="0"/>
              <a:pPr rtl="0"/>
              <a:t>8</a:t>
            </a:fld>
            <a:endParaRPr lang="de-DE"/>
          </a:p>
        </p:txBody>
      </p:sp>
      <p:sp>
        <p:nvSpPr>
          <p:cNvPr id="10" name="Titel 4">
            <a:extLst>
              <a:ext uri="{FF2B5EF4-FFF2-40B4-BE49-F238E27FC236}">
                <a16:creationId xmlns:a16="http://schemas.microsoft.com/office/drawing/2014/main" id="{6A3004A4-0284-41D0-A690-28FFC9004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de-DE" sz="2600" dirty="0"/>
              <a:t>2. Was bieten Mittelschulen?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4540" y="2152564"/>
            <a:ext cx="4561875" cy="414467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de-DE" dirty="0"/>
              <a:t>Zusatzangebot an der Mittelschule „</a:t>
            </a:r>
            <a:r>
              <a:rPr lang="de-DE" dirty="0" err="1"/>
              <a:t>Situli</a:t>
            </a:r>
            <a:r>
              <a:rPr lang="de-DE" dirty="0"/>
              <a:t>“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B221963-F903-4151-AF1F-6364B03785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0062" y="2677913"/>
            <a:ext cx="5365680" cy="3077662"/>
          </a:xfrm>
        </p:spPr>
        <p:txBody>
          <a:bodyPr>
            <a:normAutofit fontScale="25000" lnSpcReduction="20000"/>
          </a:bodyPr>
          <a:lstStyle/>
          <a:p>
            <a:pPr>
              <a:buClr>
                <a:schemeClr val="tx1"/>
              </a:buClr>
            </a:pPr>
            <a:r>
              <a:rPr lang="de-DE" sz="10400" dirty="0">
                <a:solidFill>
                  <a:schemeClr val="tx1"/>
                </a:solidFill>
              </a:rPr>
              <a:t>Diverse AGs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0400" dirty="0">
                <a:solidFill>
                  <a:schemeClr val="tx1"/>
                </a:solidFill>
              </a:rPr>
              <a:t>Schulgarten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0400" dirty="0">
                <a:solidFill>
                  <a:schemeClr val="tx1"/>
                </a:solidFill>
              </a:rPr>
              <a:t>Fußball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0400" dirty="0">
                <a:solidFill>
                  <a:schemeClr val="tx1"/>
                </a:solidFill>
              </a:rPr>
              <a:t>Theater</a:t>
            </a:r>
          </a:p>
          <a:p>
            <a:r>
              <a:rPr lang="de-DE" sz="10400" dirty="0">
                <a:solidFill>
                  <a:srgbClr val="0070C0"/>
                </a:solidFill>
              </a:rPr>
              <a:t>Funktionierende SMV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0400" dirty="0">
                <a:solidFill>
                  <a:srgbClr val="0070C0"/>
                </a:solidFill>
              </a:rPr>
              <a:t>   Engagierte Lehrer und Schüler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10400" dirty="0">
                <a:solidFill>
                  <a:srgbClr val="0070C0"/>
                </a:solidFill>
              </a:rPr>
              <a:t>Nikolaus- Valentinstags Aktion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10400" dirty="0">
                <a:solidFill>
                  <a:srgbClr val="0070C0"/>
                </a:solidFill>
              </a:rPr>
              <a:t>Schülerparty vor Ostern</a:t>
            </a:r>
          </a:p>
          <a:p>
            <a:endParaRPr lang="de-DE" dirty="0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20CF1847-8CB3-4D3F-A309-782B205440B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12251" r="12251"/>
          <a:stretch/>
        </p:blipFill>
        <p:spPr/>
      </p:pic>
    </p:spTree>
    <p:extLst>
      <p:ext uri="{BB962C8B-B14F-4D97-AF65-F5344CB8AC3E}">
        <p14:creationId xmlns:p14="http://schemas.microsoft.com/office/powerpoint/2010/main" val="350625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F23A0EB-9393-4888-85EF-CCC64294C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 dirty="0"/>
              <a:t>Gemeinsam den Tag meistern!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3710DC6-6A03-485A-B1EB-E4BC0E71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de-DE" noProof="0" smtClean="0"/>
              <a:t>9</a:t>
            </a:fld>
            <a:endParaRPr lang="de-DE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DE4C511-91EC-480D-A96E-BC3865034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2. Was bieten Mittelschulen?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DC78C4B-1E43-482A-8C36-551E5E1690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/>
              <a:t>Gebundene Ganztagsklasse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47985DA-677A-4716-825C-88A92B232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157" y="547051"/>
            <a:ext cx="7372843" cy="503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46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87_TF66931380" id="{0E288AE8-CDD4-4BB6-B10D-AAE3B6EA5A50}" vid="{FE330AAB-4D02-4DD2-AF9A-3F23B2C27D3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F2E390-9EA7-455D-AC1E-A444746248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 für die Grundschule</Template>
  <TotalTime>0</TotalTime>
  <Words>456</Words>
  <Application>Microsoft Office PowerPoint</Application>
  <PresentationFormat>Breitbild</PresentationFormat>
  <Paragraphs>126</Paragraphs>
  <Slides>15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Comic Sans MS</vt:lpstr>
      <vt:lpstr>Franklin Gothic Book</vt:lpstr>
      <vt:lpstr>Wingdings</vt:lpstr>
      <vt:lpstr>Office-Design</vt:lpstr>
      <vt:lpstr>Mittelschule Situlistr. 87</vt:lpstr>
      <vt:lpstr>Unsere Schule</vt:lpstr>
      <vt:lpstr>Schuldaten</vt:lpstr>
      <vt:lpstr>Vortragsinhalte</vt:lpstr>
      <vt:lpstr>1. Bayrisches Schulsystem</vt:lpstr>
      <vt:lpstr>2. Was bieten Mittelschulen?</vt:lpstr>
      <vt:lpstr>2. Was bieten Mittelschulen?</vt:lpstr>
      <vt:lpstr>2. Was bieten Mittelschulen?</vt:lpstr>
      <vt:lpstr>2. Was bieten Mittelschulen?</vt:lpstr>
      <vt:lpstr>3. Abschlüsse </vt:lpstr>
      <vt:lpstr>4. Der M-Zug an der Mittelschule</vt:lpstr>
      <vt:lpstr>4. Der M-Zug an der Mittelschule</vt:lpstr>
      <vt:lpstr>Appell zur Schulartwahl</vt:lpstr>
      <vt:lpstr>Unsere Homepage</vt:lpstr>
      <vt:lpstr>Vielen Dank!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Mittelschule Situlistr. 87</dc:title>
  <dc:creator>Johannes Walter</dc:creator>
  <cp:lastModifiedBy>Johannes Walter</cp:lastModifiedBy>
  <cp:revision>24</cp:revision>
  <dcterms:created xsi:type="dcterms:W3CDTF">2020-10-24T11:30:41Z</dcterms:created>
  <dcterms:modified xsi:type="dcterms:W3CDTF">2023-11-16T13:43:08Z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